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9" r:id="rId2"/>
    <p:sldId id="1358" r:id="rId3"/>
    <p:sldId id="609" r:id="rId4"/>
    <p:sldId id="1305" r:id="rId5"/>
    <p:sldId id="1357" r:id="rId6"/>
    <p:sldId id="1292" r:id="rId7"/>
    <p:sldId id="1274" r:id="rId8"/>
    <p:sldId id="1288" r:id="rId9"/>
    <p:sldId id="260" r:id="rId10"/>
    <p:sldId id="1335" r:id="rId11"/>
    <p:sldId id="1344" r:id="rId12"/>
    <p:sldId id="1345" r:id="rId13"/>
    <p:sldId id="1354" r:id="rId14"/>
    <p:sldId id="1347" r:id="rId15"/>
    <p:sldId id="1300" r:id="rId16"/>
    <p:sldId id="1301" r:id="rId17"/>
    <p:sldId id="601" r:id="rId18"/>
    <p:sldId id="1281" r:id="rId19"/>
    <p:sldId id="267" r:id="rId20"/>
    <p:sldId id="1278" r:id="rId21"/>
    <p:sldId id="1279" r:id="rId22"/>
    <p:sldId id="1314" r:id="rId23"/>
    <p:sldId id="1309" r:id="rId24"/>
    <p:sldId id="1359" r:id="rId25"/>
    <p:sldId id="1332" r:id="rId26"/>
    <p:sldId id="264" r:id="rId27"/>
    <p:sldId id="1331" r:id="rId28"/>
    <p:sldId id="1311" r:id="rId29"/>
    <p:sldId id="1334" r:id="rId30"/>
    <p:sldId id="1310" r:id="rId31"/>
    <p:sldId id="1360" r:id="rId32"/>
    <p:sldId id="1324" r:id="rId33"/>
    <p:sldId id="1326" r:id="rId34"/>
    <p:sldId id="1327" r:id="rId35"/>
    <p:sldId id="1328" r:id="rId36"/>
    <p:sldId id="1295" r:id="rId37"/>
    <p:sldId id="1329" r:id="rId38"/>
    <p:sldId id="1287" r:id="rId39"/>
    <p:sldId id="339" r:id="rId40"/>
    <p:sldId id="256" r:id="rId41"/>
    <p:sldId id="1361" r:id="rId42"/>
    <p:sldId id="340" r:id="rId43"/>
    <p:sldId id="1362" r:id="rId44"/>
    <p:sldId id="127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EFD"/>
    <a:srgbClr val="0075B4"/>
    <a:srgbClr val="000228"/>
    <a:srgbClr val="000631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7"/>
    <p:restoredTop sz="96327"/>
  </p:normalViewPr>
  <p:slideViewPr>
    <p:cSldViewPr snapToGrid="0" snapToObjects="1" showGuides="1">
      <p:cViewPr varScale="1">
        <p:scale>
          <a:sx n="123" d="100"/>
          <a:sy n="123" d="100"/>
        </p:scale>
        <p:origin x="264" y="1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462FC2-3FC2-8740-9D0C-A8BF71BFD674}" type="doc">
      <dgm:prSet loTypeId="urn:microsoft.com/office/officeart/2005/8/layout/arrow2" loCatId="cycl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47D11AB9-B73D-244D-8F8A-D203A37A5325}">
      <dgm:prSet phldrT="[Text]"/>
      <dgm:spPr/>
      <dgm:t>
        <a:bodyPr/>
        <a:lstStyle/>
        <a:p>
          <a:r>
            <a:rPr lang="en-US" dirty="0"/>
            <a:t>Basic Research (Preclinical)</a:t>
          </a:r>
        </a:p>
      </dgm:t>
    </dgm:pt>
    <dgm:pt modelId="{FD3E4E1D-30EC-E64D-A1E7-5FD7932B0873}" type="parTrans" cxnId="{2ACFA74F-8175-8946-A0FF-3D6FDC2855ED}">
      <dgm:prSet/>
      <dgm:spPr/>
      <dgm:t>
        <a:bodyPr/>
        <a:lstStyle/>
        <a:p>
          <a:endParaRPr lang="en-US"/>
        </a:p>
      </dgm:t>
    </dgm:pt>
    <dgm:pt modelId="{2E088BC4-2E9A-C34D-BC9D-1B8D359C30D4}" type="sibTrans" cxnId="{2ACFA74F-8175-8946-A0FF-3D6FDC2855ED}">
      <dgm:prSet/>
      <dgm:spPr/>
      <dgm:t>
        <a:bodyPr/>
        <a:lstStyle/>
        <a:p>
          <a:endParaRPr lang="en-US"/>
        </a:p>
      </dgm:t>
    </dgm:pt>
    <dgm:pt modelId="{4FD86D86-5532-2945-9D37-33D1860ED199}">
      <dgm:prSet phldrT="[Text]"/>
      <dgm:spPr/>
      <dgm:t>
        <a:bodyPr/>
        <a:lstStyle/>
        <a:p>
          <a:r>
            <a:rPr lang="en-US" dirty="0"/>
            <a:t>Phase I Trials</a:t>
          </a:r>
        </a:p>
      </dgm:t>
    </dgm:pt>
    <dgm:pt modelId="{D42A4E47-7CE6-3546-9F60-A2BB751B99BD}" type="parTrans" cxnId="{53FD276E-84C7-C042-8163-6606A39F33F5}">
      <dgm:prSet/>
      <dgm:spPr/>
      <dgm:t>
        <a:bodyPr/>
        <a:lstStyle/>
        <a:p>
          <a:endParaRPr lang="en-US"/>
        </a:p>
      </dgm:t>
    </dgm:pt>
    <dgm:pt modelId="{26116ED9-C334-E940-8B87-72D41D56BAB4}" type="sibTrans" cxnId="{53FD276E-84C7-C042-8163-6606A39F33F5}">
      <dgm:prSet/>
      <dgm:spPr/>
      <dgm:t>
        <a:bodyPr/>
        <a:lstStyle/>
        <a:p>
          <a:endParaRPr lang="en-US"/>
        </a:p>
      </dgm:t>
    </dgm:pt>
    <dgm:pt modelId="{4AD9415A-F06B-CC43-8194-37F00790C165}">
      <dgm:prSet phldrT="[Text]"/>
      <dgm:spPr/>
      <dgm:t>
        <a:bodyPr/>
        <a:lstStyle/>
        <a:p>
          <a:r>
            <a:rPr lang="en-US" dirty="0"/>
            <a:t>Phase II/III Trial</a:t>
          </a:r>
        </a:p>
      </dgm:t>
    </dgm:pt>
    <dgm:pt modelId="{16BDCA6D-21FE-4D4D-903E-541CAD9D8704}" type="parTrans" cxnId="{79D0FC8D-D7AF-3A46-8F36-92148540B956}">
      <dgm:prSet/>
      <dgm:spPr/>
      <dgm:t>
        <a:bodyPr/>
        <a:lstStyle/>
        <a:p>
          <a:endParaRPr lang="en-US"/>
        </a:p>
      </dgm:t>
    </dgm:pt>
    <dgm:pt modelId="{7AA52BD2-9D64-0849-9909-4BFE2CCEC3D6}" type="sibTrans" cxnId="{79D0FC8D-D7AF-3A46-8F36-92148540B956}">
      <dgm:prSet/>
      <dgm:spPr/>
      <dgm:t>
        <a:bodyPr/>
        <a:lstStyle/>
        <a:p>
          <a:endParaRPr lang="en-US"/>
        </a:p>
      </dgm:t>
    </dgm:pt>
    <dgm:pt modelId="{3D8D6161-5BA3-F24C-8DF0-FB2962585CB2}">
      <dgm:prSet phldrT="[Text]"/>
      <dgm:spPr/>
      <dgm:t>
        <a:bodyPr/>
        <a:lstStyle/>
        <a:p>
          <a:r>
            <a:rPr lang="en-US" dirty="0"/>
            <a:t>Clinical Care</a:t>
          </a:r>
        </a:p>
      </dgm:t>
    </dgm:pt>
    <dgm:pt modelId="{79A3081E-A4B6-2E46-9D6B-AE42A2FDCEFE}" type="parTrans" cxnId="{96D7AA65-4BE7-FF45-BE55-644DBB563EAB}">
      <dgm:prSet/>
      <dgm:spPr/>
      <dgm:t>
        <a:bodyPr/>
        <a:lstStyle/>
        <a:p>
          <a:endParaRPr lang="en-US"/>
        </a:p>
      </dgm:t>
    </dgm:pt>
    <dgm:pt modelId="{4311ABC7-4608-094E-836C-AFE3A74A54E6}" type="sibTrans" cxnId="{96D7AA65-4BE7-FF45-BE55-644DBB563EAB}">
      <dgm:prSet/>
      <dgm:spPr/>
      <dgm:t>
        <a:bodyPr/>
        <a:lstStyle/>
        <a:p>
          <a:endParaRPr lang="en-US"/>
        </a:p>
      </dgm:t>
    </dgm:pt>
    <dgm:pt modelId="{2D7DBE4E-0E4E-9447-B3AF-B82B9E019903}" type="pres">
      <dgm:prSet presAssocID="{21462FC2-3FC2-8740-9D0C-A8BF71BFD674}" presName="arrowDiagram" presStyleCnt="0">
        <dgm:presLayoutVars>
          <dgm:chMax val="5"/>
          <dgm:dir/>
          <dgm:resizeHandles val="exact"/>
        </dgm:presLayoutVars>
      </dgm:prSet>
      <dgm:spPr/>
    </dgm:pt>
    <dgm:pt modelId="{606CE13B-92BE-464A-B783-C973FBCBE15D}" type="pres">
      <dgm:prSet presAssocID="{21462FC2-3FC2-8740-9D0C-A8BF71BFD674}" presName="arrow" presStyleLbl="bgShp" presStyleIdx="0" presStyleCnt="1"/>
      <dgm:spPr/>
    </dgm:pt>
    <dgm:pt modelId="{B7C43E11-57FC-EE4A-B08F-1C8F8FD23BC6}" type="pres">
      <dgm:prSet presAssocID="{21462FC2-3FC2-8740-9D0C-A8BF71BFD674}" presName="arrowDiagram4" presStyleCnt="0"/>
      <dgm:spPr/>
    </dgm:pt>
    <dgm:pt modelId="{74D0C77B-3E53-9443-B93F-1BE49CF6D3C6}" type="pres">
      <dgm:prSet presAssocID="{47D11AB9-B73D-244D-8F8A-D203A37A5325}" presName="bullet4a" presStyleLbl="node1" presStyleIdx="0" presStyleCnt="4"/>
      <dgm:spPr/>
    </dgm:pt>
    <dgm:pt modelId="{DF11B89F-1EE7-1941-9A52-F699F8E320D3}" type="pres">
      <dgm:prSet presAssocID="{47D11AB9-B73D-244D-8F8A-D203A37A5325}" presName="textBox4a" presStyleLbl="revTx" presStyleIdx="0" presStyleCnt="4">
        <dgm:presLayoutVars>
          <dgm:bulletEnabled val="1"/>
        </dgm:presLayoutVars>
      </dgm:prSet>
      <dgm:spPr/>
    </dgm:pt>
    <dgm:pt modelId="{C904B4B8-CFA4-9B43-8C5A-B16CEED9A778}" type="pres">
      <dgm:prSet presAssocID="{4FD86D86-5532-2945-9D37-33D1860ED199}" presName="bullet4b" presStyleLbl="node1" presStyleIdx="1" presStyleCnt="4"/>
      <dgm:spPr/>
    </dgm:pt>
    <dgm:pt modelId="{D2394078-87F5-AD4D-8937-77590FE46BA8}" type="pres">
      <dgm:prSet presAssocID="{4FD86D86-5532-2945-9D37-33D1860ED199}" presName="textBox4b" presStyleLbl="revTx" presStyleIdx="1" presStyleCnt="4">
        <dgm:presLayoutVars>
          <dgm:bulletEnabled val="1"/>
        </dgm:presLayoutVars>
      </dgm:prSet>
      <dgm:spPr/>
    </dgm:pt>
    <dgm:pt modelId="{1D8AF2E4-AB5A-BB48-96CE-7F73DE1F0411}" type="pres">
      <dgm:prSet presAssocID="{4AD9415A-F06B-CC43-8194-37F00790C165}" presName="bullet4c" presStyleLbl="node1" presStyleIdx="2" presStyleCnt="4"/>
      <dgm:spPr/>
    </dgm:pt>
    <dgm:pt modelId="{3C9AC913-FBF4-F64B-A47A-72D8201E3654}" type="pres">
      <dgm:prSet presAssocID="{4AD9415A-F06B-CC43-8194-37F00790C165}" presName="textBox4c" presStyleLbl="revTx" presStyleIdx="2" presStyleCnt="4">
        <dgm:presLayoutVars>
          <dgm:bulletEnabled val="1"/>
        </dgm:presLayoutVars>
      </dgm:prSet>
      <dgm:spPr/>
    </dgm:pt>
    <dgm:pt modelId="{D427F1F6-B5EB-4342-9BBB-1F3DC5E8CC93}" type="pres">
      <dgm:prSet presAssocID="{3D8D6161-5BA3-F24C-8DF0-FB2962585CB2}" presName="bullet4d" presStyleLbl="node1" presStyleIdx="3" presStyleCnt="4"/>
      <dgm:spPr/>
    </dgm:pt>
    <dgm:pt modelId="{07850015-46F1-7847-A343-0E915B4641FC}" type="pres">
      <dgm:prSet presAssocID="{3D8D6161-5BA3-F24C-8DF0-FB2962585CB2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90CA7011-8004-D349-A593-17BD34E6D684}" type="presOf" srcId="{4AD9415A-F06B-CC43-8194-37F00790C165}" destId="{3C9AC913-FBF4-F64B-A47A-72D8201E3654}" srcOrd="0" destOrd="0" presId="urn:microsoft.com/office/officeart/2005/8/layout/arrow2"/>
    <dgm:cxn modelId="{69D5532D-49CA-A844-8D9B-9451A203BFDA}" type="presOf" srcId="{47D11AB9-B73D-244D-8F8A-D203A37A5325}" destId="{DF11B89F-1EE7-1941-9A52-F699F8E320D3}" srcOrd="0" destOrd="0" presId="urn:microsoft.com/office/officeart/2005/8/layout/arrow2"/>
    <dgm:cxn modelId="{2ACFA74F-8175-8946-A0FF-3D6FDC2855ED}" srcId="{21462FC2-3FC2-8740-9D0C-A8BF71BFD674}" destId="{47D11AB9-B73D-244D-8F8A-D203A37A5325}" srcOrd="0" destOrd="0" parTransId="{FD3E4E1D-30EC-E64D-A1E7-5FD7932B0873}" sibTransId="{2E088BC4-2E9A-C34D-BC9D-1B8D359C30D4}"/>
    <dgm:cxn modelId="{9654B751-E669-3E45-A8D9-AD728451DD86}" type="presOf" srcId="{3D8D6161-5BA3-F24C-8DF0-FB2962585CB2}" destId="{07850015-46F1-7847-A343-0E915B4641FC}" srcOrd="0" destOrd="0" presId="urn:microsoft.com/office/officeart/2005/8/layout/arrow2"/>
    <dgm:cxn modelId="{C93E1755-12CF-E049-8062-948EB5B48085}" type="presOf" srcId="{21462FC2-3FC2-8740-9D0C-A8BF71BFD674}" destId="{2D7DBE4E-0E4E-9447-B3AF-B82B9E019903}" srcOrd="0" destOrd="0" presId="urn:microsoft.com/office/officeart/2005/8/layout/arrow2"/>
    <dgm:cxn modelId="{96D7AA65-4BE7-FF45-BE55-644DBB563EAB}" srcId="{21462FC2-3FC2-8740-9D0C-A8BF71BFD674}" destId="{3D8D6161-5BA3-F24C-8DF0-FB2962585CB2}" srcOrd="3" destOrd="0" parTransId="{79A3081E-A4B6-2E46-9D6B-AE42A2FDCEFE}" sibTransId="{4311ABC7-4608-094E-836C-AFE3A74A54E6}"/>
    <dgm:cxn modelId="{53FD276E-84C7-C042-8163-6606A39F33F5}" srcId="{21462FC2-3FC2-8740-9D0C-A8BF71BFD674}" destId="{4FD86D86-5532-2945-9D37-33D1860ED199}" srcOrd="1" destOrd="0" parTransId="{D42A4E47-7CE6-3546-9F60-A2BB751B99BD}" sibTransId="{26116ED9-C334-E940-8B87-72D41D56BAB4}"/>
    <dgm:cxn modelId="{79D0FC8D-D7AF-3A46-8F36-92148540B956}" srcId="{21462FC2-3FC2-8740-9D0C-A8BF71BFD674}" destId="{4AD9415A-F06B-CC43-8194-37F00790C165}" srcOrd="2" destOrd="0" parTransId="{16BDCA6D-21FE-4D4D-903E-541CAD9D8704}" sibTransId="{7AA52BD2-9D64-0849-9909-4BFE2CCEC3D6}"/>
    <dgm:cxn modelId="{100738A1-5E59-2F4A-8FED-43606B238600}" type="presOf" srcId="{4FD86D86-5532-2945-9D37-33D1860ED199}" destId="{D2394078-87F5-AD4D-8937-77590FE46BA8}" srcOrd="0" destOrd="0" presId="urn:microsoft.com/office/officeart/2005/8/layout/arrow2"/>
    <dgm:cxn modelId="{101BF12D-A842-2441-B378-F7C5B7553A73}" type="presParOf" srcId="{2D7DBE4E-0E4E-9447-B3AF-B82B9E019903}" destId="{606CE13B-92BE-464A-B783-C973FBCBE15D}" srcOrd="0" destOrd="0" presId="urn:microsoft.com/office/officeart/2005/8/layout/arrow2"/>
    <dgm:cxn modelId="{1BDF5871-D423-BE42-AE98-7EFA8EB83577}" type="presParOf" srcId="{2D7DBE4E-0E4E-9447-B3AF-B82B9E019903}" destId="{B7C43E11-57FC-EE4A-B08F-1C8F8FD23BC6}" srcOrd="1" destOrd="0" presId="urn:microsoft.com/office/officeart/2005/8/layout/arrow2"/>
    <dgm:cxn modelId="{D73ABE50-AC8A-0C49-8FF8-7C748DEC3B1B}" type="presParOf" srcId="{B7C43E11-57FC-EE4A-B08F-1C8F8FD23BC6}" destId="{74D0C77B-3E53-9443-B93F-1BE49CF6D3C6}" srcOrd="0" destOrd="0" presId="urn:microsoft.com/office/officeart/2005/8/layout/arrow2"/>
    <dgm:cxn modelId="{52D1EB2A-FA3C-9240-929B-488FBC565E68}" type="presParOf" srcId="{B7C43E11-57FC-EE4A-B08F-1C8F8FD23BC6}" destId="{DF11B89F-1EE7-1941-9A52-F699F8E320D3}" srcOrd="1" destOrd="0" presId="urn:microsoft.com/office/officeart/2005/8/layout/arrow2"/>
    <dgm:cxn modelId="{C3080E59-0A62-B84C-980A-568799F99947}" type="presParOf" srcId="{B7C43E11-57FC-EE4A-B08F-1C8F8FD23BC6}" destId="{C904B4B8-CFA4-9B43-8C5A-B16CEED9A778}" srcOrd="2" destOrd="0" presId="urn:microsoft.com/office/officeart/2005/8/layout/arrow2"/>
    <dgm:cxn modelId="{B5F3D564-F96F-244E-B7D1-4775561939A4}" type="presParOf" srcId="{B7C43E11-57FC-EE4A-B08F-1C8F8FD23BC6}" destId="{D2394078-87F5-AD4D-8937-77590FE46BA8}" srcOrd="3" destOrd="0" presId="urn:microsoft.com/office/officeart/2005/8/layout/arrow2"/>
    <dgm:cxn modelId="{6EDEC9E4-9F93-BF4D-9713-CB5F3C480E80}" type="presParOf" srcId="{B7C43E11-57FC-EE4A-B08F-1C8F8FD23BC6}" destId="{1D8AF2E4-AB5A-BB48-96CE-7F73DE1F0411}" srcOrd="4" destOrd="0" presId="urn:microsoft.com/office/officeart/2005/8/layout/arrow2"/>
    <dgm:cxn modelId="{23346EF2-1C49-5043-99F2-A1F680E07615}" type="presParOf" srcId="{B7C43E11-57FC-EE4A-B08F-1C8F8FD23BC6}" destId="{3C9AC913-FBF4-F64B-A47A-72D8201E3654}" srcOrd="5" destOrd="0" presId="urn:microsoft.com/office/officeart/2005/8/layout/arrow2"/>
    <dgm:cxn modelId="{9585413D-BE1E-D64D-A135-13463A03B485}" type="presParOf" srcId="{B7C43E11-57FC-EE4A-B08F-1C8F8FD23BC6}" destId="{D427F1F6-B5EB-4342-9BBB-1F3DC5E8CC93}" srcOrd="6" destOrd="0" presId="urn:microsoft.com/office/officeart/2005/8/layout/arrow2"/>
    <dgm:cxn modelId="{06282F0A-689F-9A41-AF2A-86D01B7B6567}" type="presParOf" srcId="{B7C43E11-57FC-EE4A-B08F-1C8F8FD23BC6}" destId="{07850015-46F1-7847-A343-0E915B4641F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9F92E4-5578-EB46-9403-DCD4A0983157}" type="doc">
      <dgm:prSet loTypeId="urn:microsoft.com/office/officeart/2005/8/layout/arrow2" loCatId="cycle" qsTypeId="urn:microsoft.com/office/officeart/2005/8/quickstyle/simple1" qsCatId="simple" csTypeId="urn:microsoft.com/office/officeart/2005/8/colors/accent6_4" csCatId="accent6" phldr="1"/>
      <dgm:spPr/>
    </dgm:pt>
    <dgm:pt modelId="{AF1794C6-B479-4D49-9F33-893576A9FE58}">
      <dgm:prSet phldrT="[Text]" custT="1"/>
      <dgm:spPr/>
      <dgm:t>
        <a:bodyPr/>
        <a:lstStyle/>
        <a:p>
          <a:r>
            <a:rPr lang="en-US" sz="1800" dirty="0"/>
            <a:t>Clinical RWD Research </a:t>
          </a:r>
        </a:p>
      </dgm:t>
    </dgm:pt>
    <dgm:pt modelId="{D19555CF-D9FD-FB4E-9559-3FD6EA39AC4E}" type="parTrans" cxnId="{CD0CE9C4-34B4-AB44-8FA0-649B917E41BC}">
      <dgm:prSet/>
      <dgm:spPr/>
      <dgm:t>
        <a:bodyPr/>
        <a:lstStyle/>
        <a:p>
          <a:endParaRPr lang="en-US" sz="1800"/>
        </a:p>
      </dgm:t>
    </dgm:pt>
    <dgm:pt modelId="{512764EB-D450-F347-BF33-321620203C83}" type="sibTrans" cxnId="{CD0CE9C4-34B4-AB44-8FA0-649B917E41BC}">
      <dgm:prSet/>
      <dgm:spPr/>
      <dgm:t>
        <a:bodyPr/>
        <a:lstStyle/>
        <a:p>
          <a:endParaRPr lang="en-US" sz="1800"/>
        </a:p>
      </dgm:t>
    </dgm:pt>
    <dgm:pt modelId="{6F872AB4-32A4-F94F-ABDE-1881537F264D}">
      <dgm:prSet phldrT="[Text]" custT="1"/>
      <dgm:spPr/>
      <dgm:t>
        <a:bodyPr/>
        <a:lstStyle/>
        <a:p>
          <a:r>
            <a:rPr lang="en-US" sz="1800" dirty="0"/>
            <a:t>Data Science</a:t>
          </a:r>
        </a:p>
      </dgm:t>
    </dgm:pt>
    <dgm:pt modelId="{C5BFC9A1-FF68-654B-A0FF-4450FC748854}" type="parTrans" cxnId="{7FD9196A-5B83-9948-8BF0-DF5EB8EC9187}">
      <dgm:prSet/>
      <dgm:spPr/>
      <dgm:t>
        <a:bodyPr/>
        <a:lstStyle/>
        <a:p>
          <a:endParaRPr lang="en-US" sz="1800"/>
        </a:p>
      </dgm:t>
    </dgm:pt>
    <dgm:pt modelId="{65C9057C-48AF-A544-984B-B912819E1960}" type="sibTrans" cxnId="{7FD9196A-5B83-9948-8BF0-DF5EB8EC9187}">
      <dgm:prSet/>
      <dgm:spPr/>
      <dgm:t>
        <a:bodyPr/>
        <a:lstStyle/>
        <a:p>
          <a:endParaRPr lang="en-US" sz="1800"/>
        </a:p>
      </dgm:t>
    </dgm:pt>
    <dgm:pt modelId="{9408D331-4246-0042-9C99-EF25652083A5}">
      <dgm:prSet phldrT="[Text]" custT="1"/>
      <dgm:spPr/>
      <dgm:t>
        <a:bodyPr/>
        <a:lstStyle/>
        <a:p>
          <a:r>
            <a:rPr lang="en-US" sz="1800" dirty="0"/>
            <a:t>Clinical Trials or basic lab research</a:t>
          </a:r>
        </a:p>
      </dgm:t>
    </dgm:pt>
    <dgm:pt modelId="{8CAF381B-CED4-EB40-BD13-21268E28C26B}" type="parTrans" cxnId="{59D3F050-1A2C-B94B-8EBA-45EF70FDCC60}">
      <dgm:prSet/>
      <dgm:spPr/>
      <dgm:t>
        <a:bodyPr/>
        <a:lstStyle/>
        <a:p>
          <a:endParaRPr lang="en-US" sz="1800"/>
        </a:p>
      </dgm:t>
    </dgm:pt>
    <dgm:pt modelId="{3232AE9E-91F1-424A-833F-ABFDB6D71F87}" type="sibTrans" cxnId="{59D3F050-1A2C-B94B-8EBA-45EF70FDCC60}">
      <dgm:prSet/>
      <dgm:spPr/>
      <dgm:t>
        <a:bodyPr/>
        <a:lstStyle/>
        <a:p>
          <a:endParaRPr lang="en-US" sz="1800"/>
        </a:p>
      </dgm:t>
    </dgm:pt>
    <dgm:pt modelId="{B92B28D9-9672-A941-A84F-136709163444}" type="pres">
      <dgm:prSet presAssocID="{4D9F92E4-5578-EB46-9403-DCD4A0983157}" presName="arrowDiagram" presStyleCnt="0">
        <dgm:presLayoutVars>
          <dgm:chMax val="5"/>
          <dgm:dir/>
          <dgm:resizeHandles val="exact"/>
        </dgm:presLayoutVars>
      </dgm:prSet>
      <dgm:spPr/>
    </dgm:pt>
    <dgm:pt modelId="{D8AE7BBB-DD80-544A-84A6-D3E085A52AED}" type="pres">
      <dgm:prSet presAssocID="{4D9F92E4-5578-EB46-9403-DCD4A0983157}" presName="arrow" presStyleLbl="bgShp" presStyleIdx="0" presStyleCnt="1" custLinFactNeighborX="-2891" custLinFactNeighborY="-2305"/>
      <dgm:spPr/>
    </dgm:pt>
    <dgm:pt modelId="{1B709DB8-4951-0E44-903C-5AA934F9E770}" type="pres">
      <dgm:prSet presAssocID="{4D9F92E4-5578-EB46-9403-DCD4A0983157}" presName="arrowDiagram3" presStyleCnt="0"/>
      <dgm:spPr/>
    </dgm:pt>
    <dgm:pt modelId="{8D2CB0EE-A4F0-7348-A3E9-5AD9CACC3EBA}" type="pres">
      <dgm:prSet presAssocID="{AF1794C6-B479-4D49-9F33-893576A9FE58}" presName="bullet3a" presStyleLbl="node1" presStyleIdx="0" presStyleCnt="3"/>
      <dgm:spPr/>
    </dgm:pt>
    <dgm:pt modelId="{015078F9-DDB9-A241-8118-0B3C38533B58}" type="pres">
      <dgm:prSet presAssocID="{AF1794C6-B479-4D49-9F33-893576A9FE58}" presName="textBox3a" presStyleLbl="revTx" presStyleIdx="0" presStyleCnt="3" custLinFactNeighborX="14950" custLinFactNeighborY="-50877">
        <dgm:presLayoutVars>
          <dgm:bulletEnabled val="1"/>
        </dgm:presLayoutVars>
      </dgm:prSet>
      <dgm:spPr/>
    </dgm:pt>
    <dgm:pt modelId="{E5A61E68-9797-5A4D-BFCE-1145D46034CF}" type="pres">
      <dgm:prSet presAssocID="{6F872AB4-32A4-F94F-ABDE-1881537F264D}" presName="bullet3b" presStyleLbl="node1" presStyleIdx="1" presStyleCnt="3"/>
      <dgm:spPr/>
    </dgm:pt>
    <dgm:pt modelId="{92BAE7BF-0D3C-2C47-AF0E-7F2FFA1910E4}" type="pres">
      <dgm:prSet presAssocID="{6F872AB4-32A4-F94F-ABDE-1881537F264D}" presName="textBox3b" presStyleLbl="revTx" presStyleIdx="1" presStyleCnt="3" custLinFactNeighborX="13309" custLinFactNeighborY="-21808">
        <dgm:presLayoutVars>
          <dgm:bulletEnabled val="1"/>
        </dgm:presLayoutVars>
      </dgm:prSet>
      <dgm:spPr/>
    </dgm:pt>
    <dgm:pt modelId="{CDD16887-62AC-3D44-B40C-DC2A8A274665}" type="pres">
      <dgm:prSet presAssocID="{9408D331-4246-0042-9C99-EF25652083A5}" presName="bullet3c" presStyleLbl="node1" presStyleIdx="2" presStyleCnt="3"/>
      <dgm:spPr/>
    </dgm:pt>
    <dgm:pt modelId="{B6E71817-6FDF-E941-B80F-B70B24EDC331}" type="pres">
      <dgm:prSet presAssocID="{9408D331-4246-0042-9C99-EF25652083A5}" presName="textBox3c" presStyleLbl="revTx" presStyleIdx="2" presStyleCnt="3" custLinFactNeighborX="21983" custLinFactNeighborY="-34897">
        <dgm:presLayoutVars>
          <dgm:bulletEnabled val="1"/>
        </dgm:presLayoutVars>
      </dgm:prSet>
      <dgm:spPr/>
    </dgm:pt>
  </dgm:ptLst>
  <dgm:cxnLst>
    <dgm:cxn modelId="{CA80434C-36D4-7248-A4EC-A5E22062EEC9}" type="presOf" srcId="{9408D331-4246-0042-9C99-EF25652083A5}" destId="{B6E71817-6FDF-E941-B80F-B70B24EDC331}" srcOrd="0" destOrd="0" presId="urn:microsoft.com/office/officeart/2005/8/layout/arrow2"/>
    <dgm:cxn modelId="{C627E74C-1B76-C040-BB61-5E4048B35A37}" type="presOf" srcId="{AF1794C6-B479-4D49-9F33-893576A9FE58}" destId="{015078F9-DDB9-A241-8118-0B3C38533B58}" srcOrd="0" destOrd="0" presId="urn:microsoft.com/office/officeart/2005/8/layout/arrow2"/>
    <dgm:cxn modelId="{59D3F050-1A2C-B94B-8EBA-45EF70FDCC60}" srcId="{4D9F92E4-5578-EB46-9403-DCD4A0983157}" destId="{9408D331-4246-0042-9C99-EF25652083A5}" srcOrd="2" destOrd="0" parTransId="{8CAF381B-CED4-EB40-BD13-21268E28C26B}" sibTransId="{3232AE9E-91F1-424A-833F-ABFDB6D71F87}"/>
    <dgm:cxn modelId="{7FD9196A-5B83-9948-8BF0-DF5EB8EC9187}" srcId="{4D9F92E4-5578-EB46-9403-DCD4A0983157}" destId="{6F872AB4-32A4-F94F-ABDE-1881537F264D}" srcOrd="1" destOrd="0" parTransId="{C5BFC9A1-FF68-654B-A0FF-4450FC748854}" sibTransId="{65C9057C-48AF-A544-984B-B912819E1960}"/>
    <dgm:cxn modelId="{CD0CE9C4-34B4-AB44-8FA0-649B917E41BC}" srcId="{4D9F92E4-5578-EB46-9403-DCD4A0983157}" destId="{AF1794C6-B479-4D49-9F33-893576A9FE58}" srcOrd="0" destOrd="0" parTransId="{D19555CF-D9FD-FB4E-9559-3FD6EA39AC4E}" sibTransId="{512764EB-D450-F347-BF33-321620203C83}"/>
    <dgm:cxn modelId="{81202ED3-B869-B24E-A22B-21D7B4E4C4A8}" type="presOf" srcId="{4D9F92E4-5578-EB46-9403-DCD4A0983157}" destId="{B92B28D9-9672-A941-A84F-136709163444}" srcOrd="0" destOrd="0" presId="urn:microsoft.com/office/officeart/2005/8/layout/arrow2"/>
    <dgm:cxn modelId="{4C313DF5-D7B1-634D-BCC1-85D8A51547C6}" type="presOf" srcId="{6F872AB4-32A4-F94F-ABDE-1881537F264D}" destId="{92BAE7BF-0D3C-2C47-AF0E-7F2FFA1910E4}" srcOrd="0" destOrd="0" presId="urn:microsoft.com/office/officeart/2005/8/layout/arrow2"/>
    <dgm:cxn modelId="{0483B5F1-2ABC-614A-B70E-A54CE4CEC43D}" type="presParOf" srcId="{B92B28D9-9672-A941-A84F-136709163444}" destId="{D8AE7BBB-DD80-544A-84A6-D3E085A52AED}" srcOrd="0" destOrd="0" presId="urn:microsoft.com/office/officeart/2005/8/layout/arrow2"/>
    <dgm:cxn modelId="{A025966A-10B5-6548-8B64-B693697683ED}" type="presParOf" srcId="{B92B28D9-9672-A941-A84F-136709163444}" destId="{1B709DB8-4951-0E44-903C-5AA934F9E770}" srcOrd="1" destOrd="0" presId="urn:microsoft.com/office/officeart/2005/8/layout/arrow2"/>
    <dgm:cxn modelId="{3F869BAE-62CF-F247-A04A-722B5C3E9548}" type="presParOf" srcId="{1B709DB8-4951-0E44-903C-5AA934F9E770}" destId="{8D2CB0EE-A4F0-7348-A3E9-5AD9CACC3EBA}" srcOrd="0" destOrd="0" presId="urn:microsoft.com/office/officeart/2005/8/layout/arrow2"/>
    <dgm:cxn modelId="{2ACB6ADA-C9CE-FD43-B02E-4FEA3BDCEA29}" type="presParOf" srcId="{1B709DB8-4951-0E44-903C-5AA934F9E770}" destId="{015078F9-DDB9-A241-8118-0B3C38533B58}" srcOrd="1" destOrd="0" presId="urn:microsoft.com/office/officeart/2005/8/layout/arrow2"/>
    <dgm:cxn modelId="{EE82E1C1-846D-9B4F-A05E-9AC155E4D005}" type="presParOf" srcId="{1B709DB8-4951-0E44-903C-5AA934F9E770}" destId="{E5A61E68-9797-5A4D-BFCE-1145D46034CF}" srcOrd="2" destOrd="0" presId="urn:microsoft.com/office/officeart/2005/8/layout/arrow2"/>
    <dgm:cxn modelId="{259016FD-B581-8344-81E2-EE935D51894A}" type="presParOf" srcId="{1B709DB8-4951-0E44-903C-5AA934F9E770}" destId="{92BAE7BF-0D3C-2C47-AF0E-7F2FFA1910E4}" srcOrd="3" destOrd="0" presId="urn:microsoft.com/office/officeart/2005/8/layout/arrow2"/>
    <dgm:cxn modelId="{B38DC157-C4CC-8543-BC19-C953B2A44029}" type="presParOf" srcId="{1B709DB8-4951-0E44-903C-5AA934F9E770}" destId="{CDD16887-62AC-3D44-B40C-DC2A8A274665}" srcOrd="4" destOrd="0" presId="urn:microsoft.com/office/officeart/2005/8/layout/arrow2"/>
    <dgm:cxn modelId="{2D0354D6-BA42-AE49-A09C-9DBD0C4713FA}" type="presParOf" srcId="{1B709DB8-4951-0E44-903C-5AA934F9E770}" destId="{B6E71817-6FDF-E941-B80F-B70B24EDC33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9F92E4-5578-EB46-9403-DCD4A0983157}" type="doc">
      <dgm:prSet loTypeId="urn:microsoft.com/office/officeart/2005/8/layout/arrow2" loCatId="cycle" qsTypeId="urn:microsoft.com/office/officeart/2005/8/quickstyle/simple1" qsCatId="simple" csTypeId="urn:microsoft.com/office/officeart/2005/8/colors/accent1_2" csCatId="accent1" phldr="1"/>
      <dgm:spPr/>
    </dgm:pt>
    <dgm:pt modelId="{AF1794C6-B479-4D49-9F33-893576A9FE58}">
      <dgm:prSet phldrT="[Text]" custT="1"/>
      <dgm:spPr/>
      <dgm:t>
        <a:bodyPr/>
        <a:lstStyle/>
        <a:p>
          <a:r>
            <a:rPr lang="en-US" sz="1800" dirty="0"/>
            <a:t>Clinical NGS</a:t>
          </a:r>
        </a:p>
      </dgm:t>
    </dgm:pt>
    <dgm:pt modelId="{D19555CF-D9FD-FB4E-9559-3FD6EA39AC4E}" type="parTrans" cxnId="{CD0CE9C4-34B4-AB44-8FA0-649B917E41BC}">
      <dgm:prSet/>
      <dgm:spPr/>
      <dgm:t>
        <a:bodyPr/>
        <a:lstStyle/>
        <a:p>
          <a:endParaRPr lang="en-US" sz="1800"/>
        </a:p>
      </dgm:t>
    </dgm:pt>
    <dgm:pt modelId="{512764EB-D450-F347-BF33-321620203C83}" type="sibTrans" cxnId="{CD0CE9C4-34B4-AB44-8FA0-649B917E41BC}">
      <dgm:prSet/>
      <dgm:spPr/>
      <dgm:t>
        <a:bodyPr/>
        <a:lstStyle/>
        <a:p>
          <a:endParaRPr lang="en-US" sz="1800"/>
        </a:p>
      </dgm:t>
    </dgm:pt>
    <dgm:pt modelId="{6F872AB4-32A4-F94F-ABDE-1881537F264D}">
      <dgm:prSet phldrT="[Text]" custT="1"/>
      <dgm:spPr/>
      <dgm:t>
        <a:bodyPr/>
        <a:lstStyle/>
        <a:p>
          <a:r>
            <a:rPr lang="en-US" sz="1800" dirty="0"/>
            <a:t>Data Science &amp; Bioinformatics</a:t>
          </a:r>
        </a:p>
      </dgm:t>
    </dgm:pt>
    <dgm:pt modelId="{C5BFC9A1-FF68-654B-A0FF-4450FC748854}" type="parTrans" cxnId="{7FD9196A-5B83-9948-8BF0-DF5EB8EC9187}">
      <dgm:prSet/>
      <dgm:spPr/>
      <dgm:t>
        <a:bodyPr/>
        <a:lstStyle/>
        <a:p>
          <a:endParaRPr lang="en-US" sz="1800"/>
        </a:p>
      </dgm:t>
    </dgm:pt>
    <dgm:pt modelId="{65C9057C-48AF-A544-984B-B912819E1960}" type="sibTrans" cxnId="{7FD9196A-5B83-9948-8BF0-DF5EB8EC9187}">
      <dgm:prSet/>
      <dgm:spPr/>
      <dgm:t>
        <a:bodyPr/>
        <a:lstStyle/>
        <a:p>
          <a:endParaRPr lang="en-US" sz="1800"/>
        </a:p>
      </dgm:t>
    </dgm:pt>
    <dgm:pt modelId="{9408D331-4246-0042-9C99-EF25652083A5}">
      <dgm:prSet phldrT="[Text]" custT="1"/>
      <dgm:spPr/>
      <dgm:t>
        <a:bodyPr/>
        <a:lstStyle/>
        <a:p>
          <a:r>
            <a:rPr lang="en-US" sz="1800" dirty="0"/>
            <a:t>Basic Research pre-clinical</a:t>
          </a:r>
        </a:p>
      </dgm:t>
    </dgm:pt>
    <dgm:pt modelId="{8CAF381B-CED4-EB40-BD13-21268E28C26B}" type="parTrans" cxnId="{59D3F050-1A2C-B94B-8EBA-45EF70FDCC60}">
      <dgm:prSet/>
      <dgm:spPr/>
      <dgm:t>
        <a:bodyPr/>
        <a:lstStyle/>
        <a:p>
          <a:endParaRPr lang="en-US" sz="1800"/>
        </a:p>
      </dgm:t>
    </dgm:pt>
    <dgm:pt modelId="{3232AE9E-91F1-424A-833F-ABFDB6D71F87}" type="sibTrans" cxnId="{59D3F050-1A2C-B94B-8EBA-45EF70FDCC60}">
      <dgm:prSet/>
      <dgm:spPr/>
      <dgm:t>
        <a:bodyPr/>
        <a:lstStyle/>
        <a:p>
          <a:endParaRPr lang="en-US" sz="1800"/>
        </a:p>
      </dgm:t>
    </dgm:pt>
    <dgm:pt modelId="{B92B28D9-9672-A941-A84F-136709163444}" type="pres">
      <dgm:prSet presAssocID="{4D9F92E4-5578-EB46-9403-DCD4A0983157}" presName="arrowDiagram" presStyleCnt="0">
        <dgm:presLayoutVars>
          <dgm:chMax val="5"/>
          <dgm:dir/>
          <dgm:resizeHandles val="exact"/>
        </dgm:presLayoutVars>
      </dgm:prSet>
      <dgm:spPr/>
    </dgm:pt>
    <dgm:pt modelId="{D8AE7BBB-DD80-544A-84A6-D3E085A52AED}" type="pres">
      <dgm:prSet presAssocID="{4D9F92E4-5578-EB46-9403-DCD4A0983157}" presName="arrow" presStyleLbl="bgShp" presStyleIdx="0" presStyleCnt="1" custLinFactNeighborX="-99107" custLinFactNeighborY="-11799"/>
      <dgm:spPr/>
    </dgm:pt>
    <dgm:pt modelId="{1B709DB8-4951-0E44-903C-5AA934F9E770}" type="pres">
      <dgm:prSet presAssocID="{4D9F92E4-5578-EB46-9403-DCD4A0983157}" presName="arrowDiagram3" presStyleCnt="0"/>
      <dgm:spPr/>
    </dgm:pt>
    <dgm:pt modelId="{8D2CB0EE-A4F0-7348-A3E9-5AD9CACC3EBA}" type="pres">
      <dgm:prSet presAssocID="{AF1794C6-B479-4D49-9F33-893576A9FE58}" presName="bullet3a" presStyleLbl="node1" presStyleIdx="0" presStyleCnt="3"/>
      <dgm:spPr/>
    </dgm:pt>
    <dgm:pt modelId="{015078F9-DDB9-A241-8118-0B3C38533B58}" type="pres">
      <dgm:prSet presAssocID="{AF1794C6-B479-4D49-9F33-893576A9FE58}" presName="textBox3a" presStyleLbl="revTx" presStyleIdx="0" presStyleCnt="3">
        <dgm:presLayoutVars>
          <dgm:bulletEnabled val="1"/>
        </dgm:presLayoutVars>
      </dgm:prSet>
      <dgm:spPr/>
    </dgm:pt>
    <dgm:pt modelId="{E5A61E68-9797-5A4D-BFCE-1145D46034CF}" type="pres">
      <dgm:prSet presAssocID="{6F872AB4-32A4-F94F-ABDE-1881537F264D}" presName="bullet3b" presStyleLbl="node1" presStyleIdx="1" presStyleCnt="3" custLinFactNeighborX="-24079" custLinFactNeighborY="-67618"/>
      <dgm:spPr/>
    </dgm:pt>
    <dgm:pt modelId="{92BAE7BF-0D3C-2C47-AF0E-7F2FFA1910E4}" type="pres">
      <dgm:prSet presAssocID="{6F872AB4-32A4-F94F-ABDE-1881537F264D}" presName="textBox3b" presStyleLbl="revTx" presStyleIdx="1" presStyleCnt="3" custScaleX="180647" custLinFactNeighborX="-946" custLinFactNeighborY="7182">
        <dgm:presLayoutVars>
          <dgm:bulletEnabled val="1"/>
        </dgm:presLayoutVars>
      </dgm:prSet>
      <dgm:spPr/>
    </dgm:pt>
    <dgm:pt modelId="{CDD16887-62AC-3D44-B40C-DC2A8A274665}" type="pres">
      <dgm:prSet presAssocID="{9408D331-4246-0042-9C99-EF25652083A5}" presName="bullet3c" presStyleLbl="node1" presStyleIdx="2" presStyleCnt="3"/>
      <dgm:spPr/>
    </dgm:pt>
    <dgm:pt modelId="{B6E71817-6FDF-E941-B80F-B70B24EDC331}" type="pres">
      <dgm:prSet presAssocID="{9408D331-4246-0042-9C99-EF25652083A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A80434C-36D4-7248-A4EC-A5E22062EEC9}" type="presOf" srcId="{9408D331-4246-0042-9C99-EF25652083A5}" destId="{B6E71817-6FDF-E941-B80F-B70B24EDC331}" srcOrd="0" destOrd="0" presId="urn:microsoft.com/office/officeart/2005/8/layout/arrow2"/>
    <dgm:cxn modelId="{C627E74C-1B76-C040-BB61-5E4048B35A37}" type="presOf" srcId="{AF1794C6-B479-4D49-9F33-893576A9FE58}" destId="{015078F9-DDB9-A241-8118-0B3C38533B58}" srcOrd="0" destOrd="0" presId="urn:microsoft.com/office/officeart/2005/8/layout/arrow2"/>
    <dgm:cxn modelId="{59D3F050-1A2C-B94B-8EBA-45EF70FDCC60}" srcId="{4D9F92E4-5578-EB46-9403-DCD4A0983157}" destId="{9408D331-4246-0042-9C99-EF25652083A5}" srcOrd="2" destOrd="0" parTransId="{8CAF381B-CED4-EB40-BD13-21268E28C26B}" sibTransId="{3232AE9E-91F1-424A-833F-ABFDB6D71F87}"/>
    <dgm:cxn modelId="{7FD9196A-5B83-9948-8BF0-DF5EB8EC9187}" srcId="{4D9F92E4-5578-EB46-9403-DCD4A0983157}" destId="{6F872AB4-32A4-F94F-ABDE-1881537F264D}" srcOrd="1" destOrd="0" parTransId="{C5BFC9A1-FF68-654B-A0FF-4450FC748854}" sibTransId="{65C9057C-48AF-A544-984B-B912819E1960}"/>
    <dgm:cxn modelId="{CD0CE9C4-34B4-AB44-8FA0-649B917E41BC}" srcId="{4D9F92E4-5578-EB46-9403-DCD4A0983157}" destId="{AF1794C6-B479-4D49-9F33-893576A9FE58}" srcOrd="0" destOrd="0" parTransId="{D19555CF-D9FD-FB4E-9559-3FD6EA39AC4E}" sibTransId="{512764EB-D450-F347-BF33-321620203C83}"/>
    <dgm:cxn modelId="{81202ED3-B869-B24E-A22B-21D7B4E4C4A8}" type="presOf" srcId="{4D9F92E4-5578-EB46-9403-DCD4A0983157}" destId="{B92B28D9-9672-A941-A84F-136709163444}" srcOrd="0" destOrd="0" presId="urn:microsoft.com/office/officeart/2005/8/layout/arrow2"/>
    <dgm:cxn modelId="{4C313DF5-D7B1-634D-BCC1-85D8A51547C6}" type="presOf" srcId="{6F872AB4-32A4-F94F-ABDE-1881537F264D}" destId="{92BAE7BF-0D3C-2C47-AF0E-7F2FFA1910E4}" srcOrd="0" destOrd="0" presId="urn:microsoft.com/office/officeart/2005/8/layout/arrow2"/>
    <dgm:cxn modelId="{0483B5F1-2ABC-614A-B70E-A54CE4CEC43D}" type="presParOf" srcId="{B92B28D9-9672-A941-A84F-136709163444}" destId="{D8AE7BBB-DD80-544A-84A6-D3E085A52AED}" srcOrd="0" destOrd="0" presId="urn:microsoft.com/office/officeart/2005/8/layout/arrow2"/>
    <dgm:cxn modelId="{A025966A-10B5-6548-8B64-B693697683ED}" type="presParOf" srcId="{B92B28D9-9672-A941-A84F-136709163444}" destId="{1B709DB8-4951-0E44-903C-5AA934F9E770}" srcOrd="1" destOrd="0" presId="urn:microsoft.com/office/officeart/2005/8/layout/arrow2"/>
    <dgm:cxn modelId="{3F869BAE-62CF-F247-A04A-722B5C3E9548}" type="presParOf" srcId="{1B709DB8-4951-0E44-903C-5AA934F9E770}" destId="{8D2CB0EE-A4F0-7348-A3E9-5AD9CACC3EBA}" srcOrd="0" destOrd="0" presId="urn:microsoft.com/office/officeart/2005/8/layout/arrow2"/>
    <dgm:cxn modelId="{2ACB6ADA-C9CE-FD43-B02E-4FEA3BDCEA29}" type="presParOf" srcId="{1B709DB8-4951-0E44-903C-5AA934F9E770}" destId="{015078F9-DDB9-A241-8118-0B3C38533B58}" srcOrd="1" destOrd="0" presId="urn:microsoft.com/office/officeart/2005/8/layout/arrow2"/>
    <dgm:cxn modelId="{EE82E1C1-846D-9B4F-A05E-9AC155E4D005}" type="presParOf" srcId="{1B709DB8-4951-0E44-903C-5AA934F9E770}" destId="{E5A61E68-9797-5A4D-BFCE-1145D46034CF}" srcOrd="2" destOrd="0" presId="urn:microsoft.com/office/officeart/2005/8/layout/arrow2"/>
    <dgm:cxn modelId="{259016FD-B581-8344-81E2-EE935D51894A}" type="presParOf" srcId="{1B709DB8-4951-0E44-903C-5AA934F9E770}" destId="{92BAE7BF-0D3C-2C47-AF0E-7F2FFA1910E4}" srcOrd="3" destOrd="0" presId="urn:microsoft.com/office/officeart/2005/8/layout/arrow2"/>
    <dgm:cxn modelId="{B38DC157-C4CC-8543-BC19-C953B2A44029}" type="presParOf" srcId="{1B709DB8-4951-0E44-903C-5AA934F9E770}" destId="{CDD16887-62AC-3D44-B40C-DC2A8A274665}" srcOrd="4" destOrd="0" presId="urn:microsoft.com/office/officeart/2005/8/layout/arrow2"/>
    <dgm:cxn modelId="{2D0354D6-BA42-AE49-A09C-9DBD0C4713FA}" type="presParOf" srcId="{1B709DB8-4951-0E44-903C-5AA934F9E770}" destId="{B6E71817-6FDF-E941-B80F-B70B24EDC33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9FAB3C-8A93-3F41-A727-0EAFFE2D912B}" type="doc">
      <dgm:prSet loTypeId="urn:microsoft.com/office/officeart/2005/8/layout/funnel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CA6FB9-F47C-A64C-9F86-EDA520A87424}">
      <dgm:prSet phldrT="[Text]"/>
      <dgm:spPr/>
      <dgm:t>
        <a:bodyPr/>
        <a:lstStyle/>
        <a:p>
          <a:r>
            <a:rPr lang="en-US" dirty="0"/>
            <a:t>Clinical Real World Data</a:t>
          </a:r>
        </a:p>
      </dgm:t>
    </dgm:pt>
    <dgm:pt modelId="{8BDD1CBE-2E48-9A4D-88B5-22D763CCB59D}" type="parTrans" cxnId="{9C61F909-6748-F545-8175-70F8057EC6D9}">
      <dgm:prSet/>
      <dgm:spPr/>
      <dgm:t>
        <a:bodyPr/>
        <a:lstStyle/>
        <a:p>
          <a:endParaRPr lang="en-US"/>
        </a:p>
      </dgm:t>
    </dgm:pt>
    <dgm:pt modelId="{9AA3967C-50D0-0C47-B802-5C09B7C68E6B}" type="sibTrans" cxnId="{9C61F909-6748-F545-8175-70F8057EC6D9}">
      <dgm:prSet/>
      <dgm:spPr/>
      <dgm:t>
        <a:bodyPr/>
        <a:lstStyle/>
        <a:p>
          <a:endParaRPr lang="en-US"/>
        </a:p>
      </dgm:t>
    </dgm:pt>
    <dgm:pt modelId="{56362EB3-8E23-3249-96AC-1AA948A0226E}">
      <dgm:prSet phldrT="[Text]" custT="1"/>
      <dgm:spPr>
        <a:blipFill dpi="0" rotWithShape="0">
          <a:blip xmlns:r="http://schemas.openxmlformats.org/officeDocument/2006/relationships" r:embed="rId1">
            <a:alphaModFix amt="62000"/>
          </a:blip>
          <a:srcRect/>
          <a:stretch>
            <a:fillRect/>
          </a:stretch>
        </a:blipFill>
      </dgm:spPr>
      <dgm:t>
        <a:bodyPr/>
        <a:lstStyle/>
        <a:p>
          <a:r>
            <a:rPr lang="en-US" sz="3200" b="1" dirty="0">
              <a:solidFill>
                <a:srgbClr val="941651"/>
              </a:solidFill>
            </a:rPr>
            <a:t>Clinical &amp; Preclinical Genomics, Data Science &amp; Bioinformatics</a:t>
          </a:r>
        </a:p>
      </dgm:t>
    </dgm:pt>
    <dgm:pt modelId="{849F2694-6A3F-DE4E-8A76-BBFE6C5D4B0B}" type="parTrans" cxnId="{DB8DADD2-374E-0647-950A-C155A0E71717}">
      <dgm:prSet/>
      <dgm:spPr/>
      <dgm:t>
        <a:bodyPr/>
        <a:lstStyle/>
        <a:p>
          <a:endParaRPr lang="en-US"/>
        </a:p>
      </dgm:t>
    </dgm:pt>
    <dgm:pt modelId="{24A6DD75-F9CB-6C4B-AC6F-83DDD83EF617}" type="sibTrans" cxnId="{DB8DADD2-374E-0647-950A-C155A0E71717}">
      <dgm:prSet/>
      <dgm:spPr/>
      <dgm:t>
        <a:bodyPr/>
        <a:lstStyle/>
        <a:p>
          <a:endParaRPr lang="en-US"/>
        </a:p>
      </dgm:t>
    </dgm:pt>
    <dgm:pt modelId="{1B86B727-1842-C548-A706-FFE0821A3870}">
      <dgm:prSet phldrT="[Text]" phldr="1"/>
      <dgm:spPr/>
      <dgm:t>
        <a:bodyPr/>
        <a:lstStyle/>
        <a:p>
          <a:endParaRPr lang="en-US" dirty="0"/>
        </a:p>
      </dgm:t>
    </dgm:pt>
    <dgm:pt modelId="{6BDE3332-CB38-1945-B402-94F6756B8CC7}" type="parTrans" cxnId="{17C534C2-855C-E941-A7F2-561E8A59BEBF}">
      <dgm:prSet/>
      <dgm:spPr/>
      <dgm:t>
        <a:bodyPr/>
        <a:lstStyle/>
        <a:p>
          <a:endParaRPr lang="en-US"/>
        </a:p>
      </dgm:t>
    </dgm:pt>
    <dgm:pt modelId="{B49A36CE-CB2D-614C-8B5B-73EBC3C2A947}" type="sibTrans" cxnId="{17C534C2-855C-E941-A7F2-561E8A59BEBF}">
      <dgm:prSet/>
      <dgm:spPr/>
      <dgm:t>
        <a:bodyPr/>
        <a:lstStyle/>
        <a:p>
          <a:endParaRPr lang="en-US"/>
        </a:p>
      </dgm:t>
    </dgm:pt>
    <dgm:pt modelId="{E8E039FA-D86C-304A-B3BC-B5D83DEDCC30}">
      <dgm:prSet/>
      <dgm:spPr/>
      <dgm:t>
        <a:bodyPr/>
        <a:lstStyle/>
        <a:p>
          <a:r>
            <a:rPr lang="en-US" dirty="0"/>
            <a:t>Phase I Clinical Trials</a:t>
          </a:r>
        </a:p>
      </dgm:t>
    </dgm:pt>
    <dgm:pt modelId="{0893E940-EED9-D742-B32D-435EAB1FBA89}" type="parTrans" cxnId="{8BCE832D-36C2-9249-8441-670E341AD623}">
      <dgm:prSet/>
      <dgm:spPr/>
      <dgm:t>
        <a:bodyPr/>
        <a:lstStyle/>
        <a:p>
          <a:endParaRPr lang="en-US"/>
        </a:p>
      </dgm:t>
    </dgm:pt>
    <dgm:pt modelId="{7D4D8D71-E430-E14A-A86C-4E92103DCE31}" type="sibTrans" cxnId="{8BCE832D-36C2-9249-8441-670E341AD623}">
      <dgm:prSet/>
      <dgm:spPr/>
      <dgm:t>
        <a:bodyPr/>
        <a:lstStyle/>
        <a:p>
          <a:endParaRPr lang="en-US"/>
        </a:p>
      </dgm:t>
    </dgm:pt>
    <dgm:pt modelId="{6D419014-B3E1-544F-9C19-08A381C38B70}">
      <dgm:prSet/>
      <dgm:spPr/>
      <dgm:t>
        <a:bodyPr/>
        <a:lstStyle/>
        <a:p>
          <a:r>
            <a:rPr lang="en-US" dirty="0"/>
            <a:t>Basic Lab Preclinical </a:t>
          </a:r>
        </a:p>
      </dgm:t>
    </dgm:pt>
    <dgm:pt modelId="{EF8CA0C3-328E-AE41-9FB9-A9103A325D1A}" type="parTrans" cxnId="{67B5D7A7-0E16-6548-9B91-83A2A5F82D63}">
      <dgm:prSet/>
      <dgm:spPr/>
      <dgm:t>
        <a:bodyPr/>
        <a:lstStyle/>
        <a:p>
          <a:endParaRPr lang="en-US"/>
        </a:p>
      </dgm:t>
    </dgm:pt>
    <dgm:pt modelId="{E04D1714-FD6E-A747-8B36-1E2AF8019893}" type="sibTrans" cxnId="{67B5D7A7-0E16-6548-9B91-83A2A5F82D63}">
      <dgm:prSet/>
      <dgm:spPr/>
      <dgm:t>
        <a:bodyPr/>
        <a:lstStyle/>
        <a:p>
          <a:endParaRPr lang="en-US"/>
        </a:p>
      </dgm:t>
    </dgm:pt>
    <dgm:pt modelId="{CAFED5CB-0610-B541-BD75-0285CD413869}" type="pres">
      <dgm:prSet presAssocID="{109FAB3C-8A93-3F41-A727-0EAFFE2D912B}" presName="Name0" presStyleCnt="0">
        <dgm:presLayoutVars>
          <dgm:chMax val="4"/>
          <dgm:resizeHandles val="exact"/>
        </dgm:presLayoutVars>
      </dgm:prSet>
      <dgm:spPr/>
    </dgm:pt>
    <dgm:pt modelId="{7119F84D-4598-1F48-8212-22464BB1301B}" type="pres">
      <dgm:prSet presAssocID="{109FAB3C-8A93-3F41-A727-0EAFFE2D912B}" presName="ellipse" presStyleLbl="trBgShp" presStyleIdx="0" presStyleCnt="1"/>
      <dgm:spPr/>
    </dgm:pt>
    <dgm:pt modelId="{E99434BC-FBF9-3848-8CCB-8F65AE463D81}" type="pres">
      <dgm:prSet presAssocID="{109FAB3C-8A93-3F41-A727-0EAFFE2D912B}" presName="arrow1" presStyleLbl="fgShp" presStyleIdx="0" presStyleCnt="1"/>
      <dgm:spPr/>
    </dgm:pt>
    <dgm:pt modelId="{0F372CE7-0B43-B346-8600-E13888F00FBE}" type="pres">
      <dgm:prSet presAssocID="{109FAB3C-8A93-3F41-A727-0EAFFE2D912B}" presName="rectangle" presStyleLbl="revTx" presStyleIdx="0" presStyleCnt="1" custScaleX="146423" custScaleY="285171" custLinFactNeighborX="-1158" custLinFactNeighborY="25798">
        <dgm:presLayoutVars>
          <dgm:bulletEnabled val="1"/>
        </dgm:presLayoutVars>
      </dgm:prSet>
      <dgm:spPr/>
    </dgm:pt>
    <dgm:pt modelId="{ECB98491-1158-B749-B05A-B90E0B6C5553}" type="pres">
      <dgm:prSet presAssocID="{E8E039FA-D86C-304A-B3BC-B5D83DEDCC30}" presName="item1" presStyleLbl="node1" presStyleIdx="0" presStyleCnt="3">
        <dgm:presLayoutVars>
          <dgm:bulletEnabled val="1"/>
        </dgm:presLayoutVars>
      </dgm:prSet>
      <dgm:spPr/>
    </dgm:pt>
    <dgm:pt modelId="{7C208659-C23C-DD4B-BF82-83CD39AD25FF}" type="pres">
      <dgm:prSet presAssocID="{6D419014-B3E1-544F-9C19-08A381C38B70}" presName="item2" presStyleLbl="node1" presStyleIdx="1" presStyleCnt="3">
        <dgm:presLayoutVars>
          <dgm:bulletEnabled val="1"/>
        </dgm:presLayoutVars>
      </dgm:prSet>
      <dgm:spPr/>
    </dgm:pt>
    <dgm:pt modelId="{34395B33-F8FB-E34C-9367-7D885A5D7460}" type="pres">
      <dgm:prSet presAssocID="{56362EB3-8E23-3249-96AC-1AA948A0226E}" presName="item3" presStyleLbl="node1" presStyleIdx="2" presStyleCnt="3">
        <dgm:presLayoutVars>
          <dgm:bulletEnabled val="1"/>
        </dgm:presLayoutVars>
      </dgm:prSet>
      <dgm:spPr/>
    </dgm:pt>
    <dgm:pt modelId="{783A4DB9-37EF-B44C-8DA6-4EDC40B2740A}" type="pres">
      <dgm:prSet presAssocID="{109FAB3C-8A93-3F41-A727-0EAFFE2D912B}" presName="funnel" presStyleLbl="trAlignAcc1" presStyleIdx="0" presStyleCnt="1" custLinFactNeighborX="-846" custLinFactNeighborY="-2103"/>
      <dgm:spPr/>
    </dgm:pt>
  </dgm:ptLst>
  <dgm:cxnLst>
    <dgm:cxn modelId="{9C61F909-6748-F545-8175-70F8057EC6D9}" srcId="{109FAB3C-8A93-3F41-A727-0EAFFE2D912B}" destId="{4FCA6FB9-F47C-A64C-9F86-EDA520A87424}" srcOrd="0" destOrd="0" parTransId="{8BDD1CBE-2E48-9A4D-88B5-22D763CCB59D}" sibTransId="{9AA3967C-50D0-0C47-B802-5C09B7C68E6B}"/>
    <dgm:cxn modelId="{8BCE832D-36C2-9249-8441-670E341AD623}" srcId="{109FAB3C-8A93-3F41-A727-0EAFFE2D912B}" destId="{E8E039FA-D86C-304A-B3BC-B5D83DEDCC30}" srcOrd="1" destOrd="0" parTransId="{0893E940-EED9-D742-B32D-435EAB1FBA89}" sibTransId="{7D4D8D71-E430-E14A-A86C-4E92103DCE31}"/>
    <dgm:cxn modelId="{7DE76639-63B4-5847-B8D8-90269C811F0C}" type="presOf" srcId="{6D419014-B3E1-544F-9C19-08A381C38B70}" destId="{ECB98491-1158-B749-B05A-B90E0B6C5553}" srcOrd="0" destOrd="0" presId="urn:microsoft.com/office/officeart/2005/8/layout/funnel1"/>
    <dgm:cxn modelId="{EA8B4848-1451-7A4E-A712-048DA87D4FBD}" type="presOf" srcId="{109FAB3C-8A93-3F41-A727-0EAFFE2D912B}" destId="{CAFED5CB-0610-B541-BD75-0285CD413869}" srcOrd="0" destOrd="0" presId="urn:microsoft.com/office/officeart/2005/8/layout/funnel1"/>
    <dgm:cxn modelId="{2E7B3A90-A99E-0248-9EEA-5106D7E60E0A}" type="presOf" srcId="{56362EB3-8E23-3249-96AC-1AA948A0226E}" destId="{0F372CE7-0B43-B346-8600-E13888F00FBE}" srcOrd="0" destOrd="0" presId="urn:microsoft.com/office/officeart/2005/8/layout/funnel1"/>
    <dgm:cxn modelId="{BC239EA5-6232-C242-AA9B-E251E20408B5}" type="presOf" srcId="{E8E039FA-D86C-304A-B3BC-B5D83DEDCC30}" destId="{7C208659-C23C-DD4B-BF82-83CD39AD25FF}" srcOrd="0" destOrd="0" presId="urn:microsoft.com/office/officeart/2005/8/layout/funnel1"/>
    <dgm:cxn modelId="{67B5D7A7-0E16-6548-9B91-83A2A5F82D63}" srcId="{109FAB3C-8A93-3F41-A727-0EAFFE2D912B}" destId="{6D419014-B3E1-544F-9C19-08A381C38B70}" srcOrd="2" destOrd="0" parTransId="{EF8CA0C3-328E-AE41-9FB9-A9103A325D1A}" sibTransId="{E04D1714-FD6E-A747-8B36-1E2AF8019893}"/>
    <dgm:cxn modelId="{17C534C2-855C-E941-A7F2-561E8A59BEBF}" srcId="{109FAB3C-8A93-3F41-A727-0EAFFE2D912B}" destId="{1B86B727-1842-C548-A706-FFE0821A3870}" srcOrd="4" destOrd="0" parTransId="{6BDE3332-CB38-1945-B402-94F6756B8CC7}" sibTransId="{B49A36CE-CB2D-614C-8B5B-73EBC3C2A947}"/>
    <dgm:cxn modelId="{DB8DADD2-374E-0647-950A-C155A0E71717}" srcId="{109FAB3C-8A93-3F41-A727-0EAFFE2D912B}" destId="{56362EB3-8E23-3249-96AC-1AA948A0226E}" srcOrd="3" destOrd="0" parTransId="{849F2694-6A3F-DE4E-8A76-BBFE6C5D4B0B}" sibTransId="{24A6DD75-F9CB-6C4B-AC6F-83DDD83EF617}"/>
    <dgm:cxn modelId="{ABCEDFD9-8A7D-E749-8520-7C53FFDE77CE}" type="presOf" srcId="{4FCA6FB9-F47C-A64C-9F86-EDA520A87424}" destId="{34395B33-F8FB-E34C-9367-7D885A5D7460}" srcOrd="0" destOrd="0" presId="urn:microsoft.com/office/officeart/2005/8/layout/funnel1"/>
    <dgm:cxn modelId="{DE74F9BE-B72A-D244-A0BD-60FB15E9CB82}" type="presParOf" srcId="{CAFED5CB-0610-B541-BD75-0285CD413869}" destId="{7119F84D-4598-1F48-8212-22464BB1301B}" srcOrd="0" destOrd="0" presId="urn:microsoft.com/office/officeart/2005/8/layout/funnel1"/>
    <dgm:cxn modelId="{EC1985AE-169A-FE42-9CE8-696CB4D31851}" type="presParOf" srcId="{CAFED5CB-0610-B541-BD75-0285CD413869}" destId="{E99434BC-FBF9-3848-8CCB-8F65AE463D81}" srcOrd="1" destOrd="0" presId="urn:microsoft.com/office/officeart/2005/8/layout/funnel1"/>
    <dgm:cxn modelId="{569EBD2C-233A-3E4D-AB1D-8E4212449E14}" type="presParOf" srcId="{CAFED5CB-0610-B541-BD75-0285CD413869}" destId="{0F372CE7-0B43-B346-8600-E13888F00FBE}" srcOrd="2" destOrd="0" presId="urn:microsoft.com/office/officeart/2005/8/layout/funnel1"/>
    <dgm:cxn modelId="{D3877BFC-EC32-7C48-863C-33D938A8D0F2}" type="presParOf" srcId="{CAFED5CB-0610-B541-BD75-0285CD413869}" destId="{ECB98491-1158-B749-B05A-B90E0B6C5553}" srcOrd="3" destOrd="0" presId="urn:microsoft.com/office/officeart/2005/8/layout/funnel1"/>
    <dgm:cxn modelId="{2D1B8E81-3061-294A-8833-DE5EC7591068}" type="presParOf" srcId="{CAFED5CB-0610-B541-BD75-0285CD413869}" destId="{7C208659-C23C-DD4B-BF82-83CD39AD25FF}" srcOrd="4" destOrd="0" presId="urn:microsoft.com/office/officeart/2005/8/layout/funnel1"/>
    <dgm:cxn modelId="{DD55AC18-4C19-DF4F-936D-0AC6D8AD04B6}" type="presParOf" srcId="{CAFED5CB-0610-B541-BD75-0285CD413869}" destId="{34395B33-F8FB-E34C-9367-7D885A5D7460}" srcOrd="5" destOrd="0" presId="urn:microsoft.com/office/officeart/2005/8/layout/funnel1"/>
    <dgm:cxn modelId="{DDC0083B-6795-584A-9E26-CB9E72A0B24E}" type="presParOf" srcId="{CAFED5CB-0610-B541-BD75-0285CD413869}" destId="{783A4DB9-37EF-B44C-8DA6-4EDC40B2740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462FC2-3FC2-8740-9D0C-A8BF71BFD674}" type="doc">
      <dgm:prSet loTypeId="urn:microsoft.com/office/officeart/2005/8/layout/arrow2" loCatId="cycl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47D11AB9-B73D-244D-8F8A-D203A37A5325}">
      <dgm:prSet phldrT="[Text]" custT="1"/>
      <dgm:spPr/>
      <dgm:t>
        <a:bodyPr/>
        <a:lstStyle/>
        <a:p>
          <a:r>
            <a:rPr lang="en-US" sz="1400" dirty="0"/>
            <a:t>Basic Research (Preclinical)</a:t>
          </a:r>
        </a:p>
      </dgm:t>
    </dgm:pt>
    <dgm:pt modelId="{FD3E4E1D-30EC-E64D-A1E7-5FD7932B0873}" type="parTrans" cxnId="{2ACFA74F-8175-8946-A0FF-3D6FDC2855ED}">
      <dgm:prSet/>
      <dgm:spPr/>
      <dgm:t>
        <a:bodyPr/>
        <a:lstStyle/>
        <a:p>
          <a:endParaRPr lang="en-US" sz="1400"/>
        </a:p>
      </dgm:t>
    </dgm:pt>
    <dgm:pt modelId="{2E088BC4-2E9A-C34D-BC9D-1B8D359C30D4}" type="sibTrans" cxnId="{2ACFA74F-8175-8946-A0FF-3D6FDC2855ED}">
      <dgm:prSet/>
      <dgm:spPr/>
      <dgm:t>
        <a:bodyPr/>
        <a:lstStyle/>
        <a:p>
          <a:endParaRPr lang="en-US" sz="1400"/>
        </a:p>
      </dgm:t>
    </dgm:pt>
    <dgm:pt modelId="{4FD86D86-5532-2945-9D37-33D1860ED199}">
      <dgm:prSet phldrT="[Text]" custT="1"/>
      <dgm:spPr/>
      <dgm:t>
        <a:bodyPr/>
        <a:lstStyle/>
        <a:p>
          <a:r>
            <a:rPr lang="en-US" sz="1400" dirty="0"/>
            <a:t>Phase I Trials</a:t>
          </a:r>
        </a:p>
      </dgm:t>
    </dgm:pt>
    <dgm:pt modelId="{D42A4E47-7CE6-3546-9F60-A2BB751B99BD}" type="parTrans" cxnId="{53FD276E-84C7-C042-8163-6606A39F33F5}">
      <dgm:prSet/>
      <dgm:spPr/>
      <dgm:t>
        <a:bodyPr/>
        <a:lstStyle/>
        <a:p>
          <a:endParaRPr lang="en-US" sz="1400"/>
        </a:p>
      </dgm:t>
    </dgm:pt>
    <dgm:pt modelId="{26116ED9-C334-E940-8B87-72D41D56BAB4}" type="sibTrans" cxnId="{53FD276E-84C7-C042-8163-6606A39F33F5}">
      <dgm:prSet/>
      <dgm:spPr/>
      <dgm:t>
        <a:bodyPr/>
        <a:lstStyle/>
        <a:p>
          <a:endParaRPr lang="en-US" sz="1400"/>
        </a:p>
      </dgm:t>
    </dgm:pt>
    <dgm:pt modelId="{4AD9415A-F06B-CC43-8194-37F00790C165}">
      <dgm:prSet phldrT="[Text]" custT="1"/>
      <dgm:spPr/>
      <dgm:t>
        <a:bodyPr/>
        <a:lstStyle/>
        <a:p>
          <a:r>
            <a:rPr lang="en-US" sz="1400" dirty="0"/>
            <a:t>Phase II/III Trial</a:t>
          </a:r>
        </a:p>
      </dgm:t>
    </dgm:pt>
    <dgm:pt modelId="{16BDCA6D-21FE-4D4D-903E-541CAD9D8704}" type="parTrans" cxnId="{79D0FC8D-D7AF-3A46-8F36-92148540B956}">
      <dgm:prSet/>
      <dgm:spPr/>
      <dgm:t>
        <a:bodyPr/>
        <a:lstStyle/>
        <a:p>
          <a:endParaRPr lang="en-US" sz="1400"/>
        </a:p>
      </dgm:t>
    </dgm:pt>
    <dgm:pt modelId="{7AA52BD2-9D64-0849-9909-4BFE2CCEC3D6}" type="sibTrans" cxnId="{79D0FC8D-D7AF-3A46-8F36-92148540B956}">
      <dgm:prSet/>
      <dgm:spPr/>
      <dgm:t>
        <a:bodyPr/>
        <a:lstStyle/>
        <a:p>
          <a:endParaRPr lang="en-US" sz="1400"/>
        </a:p>
      </dgm:t>
    </dgm:pt>
    <dgm:pt modelId="{3D8D6161-5BA3-F24C-8DF0-FB2962585CB2}">
      <dgm:prSet phldrT="[Text]" custT="1"/>
      <dgm:spPr/>
      <dgm:t>
        <a:bodyPr/>
        <a:lstStyle/>
        <a:p>
          <a:r>
            <a:rPr lang="en-US" sz="1400" dirty="0"/>
            <a:t>Clinical Care</a:t>
          </a:r>
        </a:p>
      </dgm:t>
    </dgm:pt>
    <dgm:pt modelId="{79A3081E-A4B6-2E46-9D6B-AE42A2FDCEFE}" type="parTrans" cxnId="{96D7AA65-4BE7-FF45-BE55-644DBB563EAB}">
      <dgm:prSet/>
      <dgm:spPr/>
      <dgm:t>
        <a:bodyPr/>
        <a:lstStyle/>
        <a:p>
          <a:endParaRPr lang="en-US" sz="1400"/>
        </a:p>
      </dgm:t>
    </dgm:pt>
    <dgm:pt modelId="{4311ABC7-4608-094E-836C-AFE3A74A54E6}" type="sibTrans" cxnId="{96D7AA65-4BE7-FF45-BE55-644DBB563EAB}">
      <dgm:prSet/>
      <dgm:spPr/>
      <dgm:t>
        <a:bodyPr/>
        <a:lstStyle/>
        <a:p>
          <a:endParaRPr lang="en-US" sz="1400"/>
        </a:p>
      </dgm:t>
    </dgm:pt>
    <dgm:pt modelId="{2D7DBE4E-0E4E-9447-B3AF-B82B9E019903}" type="pres">
      <dgm:prSet presAssocID="{21462FC2-3FC2-8740-9D0C-A8BF71BFD674}" presName="arrowDiagram" presStyleCnt="0">
        <dgm:presLayoutVars>
          <dgm:chMax val="5"/>
          <dgm:dir/>
          <dgm:resizeHandles val="exact"/>
        </dgm:presLayoutVars>
      </dgm:prSet>
      <dgm:spPr/>
    </dgm:pt>
    <dgm:pt modelId="{606CE13B-92BE-464A-B783-C973FBCBE15D}" type="pres">
      <dgm:prSet presAssocID="{21462FC2-3FC2-8740-9D0C-A8BF71BFD674}" presName="arrow" presStyleLbl="bgShp" presStyleIdx="0" presStyleCnt="1" custLinFactNeighborX="-265"/>
      <dgm:spPr/>
    </dgm:pt>
    <dgm:pt modelId="{B7C43E11-57FC-EE4A-B08F-1C8F8FD23BC6}" type="pres">
      <dgm:prSet presAssocID="{21462FC2-3FC2-8740-9D0C-A8BF71BFD674}" presName="arrowDiagram4" presStyleCnt="0"/>
      <dgm:spPr/>
    </dgm:pt>
    <dgm:pt modelId="{74D0C77B-3E53-9443-B93F-1BE49CF6D3C6}" type="pres">
      <dgm:prSet presAssocID="{47D11AB9-B73D-244D-8F8A-D203A37A5325}" presName="bullet4a" presStyleLbl="node1" presStyleIdx="0" presStyleCnt="4"/>
      <dgm:spPr/>
    </dgm:pt>
    <dgm:pt modelId="{DF11B89F-1EE7-1941-9A52-F699F8E320D3}" type="pres">
      <dgm:prSet presAssocID="{47D11AB9-B73D-244D-8F8A-D203A37A5325}" presName="textBox4a" presStyleLbl="revTx" presStyleIdx="0" presStyleCnt="4" custScaleX="200038" custLinFactNeighborX="71873" custLinFactNeighborY="-4329">
        <dgm:presLayoutVars>
          <dgm:bulletEnabled val="1"/>
        </dgm:presLayoutVars>
      </dgm:prSet>
      <dgm:spPr/>
    </dgm:pt>
    <dgm:pt modelId="{C904B4B8-CFA4-9B43-8C5A-B16CEED9A778}" type="pres">
      <dgm:prSet presAssocID="{4FD86D86-5532-2945-9D37-33D1860ED199}" presName="bullet4b" presStyleLbl="node1" presStyleIdx="1" presStyleCnt="4"/>
      <dgm:spPr/>
    </dgm:pt>
    <dgm:pt modelId="{D2394078-87F5-AD4D-8937-77590FE46BA8}" type="pres">
      <dgm:prSet presAssocID="{4FD86D86-5532-2945-9D37-33D1860ED199}" presName="textBox4b" presStyleLbl="revTx" presStyleIdx="1" presStyleCnt="4">
        <dgm:presLayoutVars>
          <dgm:bulletEnabled val="1"/>
        </dgm:presLayoutVars>
      </dgm:prSet>
      <dgm:spPr/>
    </dgm:pt>
    <dgm:pt modelId="{1D8AF2E4-AB5A-BB48-96CE-7F73DE1F0411}" type="pres">
      <dgm:prSet presAssocID="{4AD9415A-F06B-CC43-8194-37F00790C165}" presName="bullet4c" presStyleLbl="node1" presStyleIdx="2" presStyleCnt="4"/>
      <dgm:spPr/>
    </dgm:pt>
    <dgm:pt modelId="{3C9AC913-FBF4-F64B-A47A-72D8201E3654}" type="pres">
      <dgm:prSet presAssocID="{4AD9415A-F06B-CC43-8194-37F00790C165}" presName="textBox4c" presStyleLbl="revTx" presStyleIdx="2" presStyleCnt="4">
        <dgm:presLayoutVars>
          <dgm:bulletEnabled val="1"/>
        </dgm:presLayoutVars>
      </dgm:prSet>
      <dgm:spPr/>
    </dgm:pt>
    <dgm:pt modelId="{D427F1F6-B5EB-4342-9BBB-1F3DC5E8CC93}" type="pres">
      <dgm:prSet presAssocID="{3D8D6161-5BA3-F24C-8DF0-FB2962585CB2}" presName="bullet4d" presStyleLbl="node1" presStyleIdx="3" presStyleCnt="4"/>
      <dgm:spPr/>
    </dgm:pt>
    <dgm:pt modelId="{07850015-46F1-7847-A343-0E915B4641FC}" type="pres">
      <dgm:prSet presAssocID="{3D8D6161-5BA3-F24C-8DF0-FB2962585CB2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90CA7011-8004-D349-A593-17BD34E6D684}" type="presOf" srcId="{4AD9415A-F06B-CC43-8194-37F00790C165}" destId="{3C9AC913-FBF4-F64B-A47A-72D8201E3654}" srcOrd="0" destOrd="0" presId="urn:microsoft.com/office/officeart/2005/8/layout/arrow2"/>
    <dgm:cxn modelId="{69D5532D-49CA-A844-8D9B-9451A203BFDA}" type="presOf" srcId="{47D11AB9-B73D-244D-8F8A-D203A37A5325}" destId="{DF11B89F-1EE7-1941-9A52-F699F8E320D3}" srcOrd="0" destOrd="0" presId="urn:microsoft.com/office/officeart/2005/8/layout/arrow2"/>
    <dgm:cxn modelId="{2ACFA74F-8175-8946-A0FF-3D6FDC2855ED}" srcId="{21462FC2-3FC2-8740-9D0C-A8BF71BFD674}" destId="{47D11AB9-B73D-244D-8F8A-D203A37A5325}" srcOrd="0" destOrd="0" parTransId="{FD3E4E1D-30EC-E64D-A1E7-5FD7932B0873}" sibTransId="{2E088BC4-2E9A-C34D-BC9D-1B8D359C30D4}"/>
    <dgm:cxn modelId="{9654B751-E669-3E45-A8D9-AD728451DD86}" type="presOf" srcId="{3D8D6161-5BA3-F24C-8DF0-FB2962585CB2}" destId="{07850015-46F1-7847-A343-0E915B4641FC}" srcOrd="0" destOrd="0" presId="urn:microsoft.com/office/officeart/2005/8/layout/arrow2"/>
    <dgm:cxn modelId="{C93E1755-12CF-E049-8062-948EB5B48085}" type="presOf" srcId="{21462FC2-3FC2-8740-9D0C-A8BF71BFD674}" destId="{2D7DBE4E-0E4E-9447-B3AF-B82B9E019903}" srcOrd="0" destOrd="0" presId="urn:microsoft.com/office/officeart/2005/8/layout/arrow2"/>
    <dgm:cxn modelId="{96D7AA65-4BE7-FF45-BE55-644DBB563EAB}" srcId="{21462FC2-3FC2-8740-9D0C-A8BF71BFD674}" destId="{3D8D6161-5BA3-F24C-8DF0-FB2962585CB2}" srcOrd="3" destOrd="0" parTransId="{79A3081E-A4B6-2E46-9D6B-AE42A2FDCEFE}" sibTransId="{4311ABC7-4608-094E-836C-AFE3A74A54E6}"/>
    <dgm:cxn modelId="{53FD276E-84C7-C042-8163-6606A39F33F5}" srcId="{21462FC2-3FC2-8740-9D0C-A8BF71BFD674}" destId="{4FD86D86-5532-2945-9D37-33D1860ED199}" srcOrd="1" destOrd="0" parTransId="{D42A4E47-7CE6-3546-9F60-A2BB751B99BD}" sibTransId="{26116ED9-C334-E940-8B87-72D41D56BAB4}"/>
    <dgm:cxn modelId="{79D0FC8D-D7AF-3A46-8F36-92148540B956}" srcId="{21462FC2-3FC2-8740-9D0C-A8BF71BFD674}" destId="{4AD9415A-F06B-CC43-8194-37F00790C165}" srcOrd="2" destOrd="0" parTransId="{16BDCA6D-21FE-4D4D-903E-541CAD9D8704}" sibTransId="{7AA52BD2-9D64-0849-9909-4BFE2CCEC3D6}"/>
    <dgm:cxn modelId="{100738A1-5E59-2F4A-8FED-43606B238600}" type="presOf" srcId="{4FD86D86-5532-2945-9D37-33D1860ED199}" destId="{D2394078-87F5-AD4D-8937-77590FE46BA8}" srcOrd="0" destOrd="0" presId="urn:microsoft.com/office/officeart/2005/8/layout/arrow2"/>
    <dgm:cxn modelId="{101BF12D-A842-2441-B378-F7C5B7553A73}" type="presParOf" srcId="{2D7DBE4E-0E4E-9447-B3AF-B82B9E019903}" destId="{606CE13B-92BE-464A-B783-C973FBCBE15D}" srcOrd="0" destOrd="0" presId="urn:microsoft.com/office/officeart/2005/8/layout/arrow2"/>
    <dgm:cxn modelId="{1BDF5871-D423-BE42-AE98-7EFA8EB83577}" type="presParOf" srcId="{2D7DBE4E-0E4E-9447-B3AF-B82B9E019903}" destId="{B7C43E11-57FC-EE4A-B08F-1C8F8FD23BC6}" srcOrd="1" destOrd="0" presId="urn:microsoft.com/office/officeart/2005/8/layout/arrow2"/>
    <dgm:cxn modelId="{D73ABE50-AC8A-0C49-8FF8-7C748DEC3B1B}" type="presParOf" srcId="{B7C43E11-57FC-EE4A-B08F-1C8F8FD23BC6}" destId="{74D0C77B-3E53-9443-B93F-1BE49CF6D3C6}" srcOrd="0" destOrd="0" presId="urn:microsoft.com/office/officeart/2005/8/layout/arrow2"/>
    <dgm:cxn modelId="{52D1EB2A-FA3C-9240-929B-488FBC565E68}" type="presParOf" srcId="{B7C43E11-57FC-EE4A-B08F-1C8F8FD23BC6}" destId="{DF11B89F-1EE7-1941-9A52-F699F8E320D3}" srcOrd="1" destOrd="0" presId="urn:microsoft.com/office/officeart/2005/8/layout/arrow2"/>
    <dgm:cxn modelId="{C3080E59-0A62-B84C-980A-568799F99947}" type="presParOf" srcId="{B7C43E11-57FC-EE4A-B08F-1C8F8FD23BC6}" destId="{C904B4B8-CFA4-9B43-8C5A-B16CEED9A778}" srcOrd="2" destOrd="0" presId="urn:microsoft.com/office/officeart/2005/8/layout/arrow2"/>
    <dgm:cxn modelId="{B5F3D564-F96F-244E-B7D1-4775561939A4}" type="presParOf" srcId="{B7C43E11-57FC-EE4A-B08F-1C8F8FD23BC6}" destId="{D2394078-87F5-AD4D-8937-77590FE46BA8}" srcOrd="3" destOrd="0" presId="urn:microsoft.com/office/officeart/2005/8/layout/arrow2"/>
    <dgm:cxn modelId="{6EDEC9E4-9F93-BF4D-9713-CB5F3C480E80}" type="presParOf" srcId="{B7C43E11-57FC-EE4A-B08F-1C8F8FD23BC6}" destId="{1D8AF2E4-AB5A-BB48-96CE-7F73DE1F0411}" srcOrd="4" destOrd="0" presId="urn:microsoft.com/office/officeart/2005/8/layout/arrow2"/>
    <dgm:cxn modelId="{23346EF2-1C49-5043-99F2-A1F680E07615}" type="presParOf" srcId="{B7C43E11-57FC-EE4A-B08F-1C8F8FD23BC6}" destId="{3C9AC913-FBF4-F64B-A47A-72D8201E3654}" srcOrd="5" destOrd="0" presId="urn:microsoft.com/office/officeart/2005/8/layout/arrow2"/>
    <dgm:cxn modelId="{9585413D-BE1E-D64D-A135-13463A03B485}" type="presParOf" srcId="{B7C43E11-57FC-EE4A-B08F-1C8F8FD23BC6}" destId="{D427F1F6-B5EB-4342-9BBB-1F3DC5E8CC93}" srcOrd="6" destOrd="0" presId="urn:microsoft.com/office/officeart/2005/8/layout/arrow2"/>
    <dgm:cxn modelId="{06282F0A-689F-9A41-AF2A-86D01B7B6567}" type="presParOf" srcId="{B7C43E11-57FC-EE4A-B08F-1C8F8FD23BC6}" destId="{07850015-46F1-7847-A343-0E915B4641F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9F92E4-5578-EB46-9403-DCD4A0983157}" type="doc">
      <dgm:prSet loTypeId="urn:microsoft.com/office/officeart/2005/8/layout/arrow2" loCatId="cycle" qsTypeId="urn:microsoft.com/office/officeart/2005/8/quickstyle/simple1" qsCatId="simple" csTypeId="urn:microsoft.com/office/officeart/2005/8/colors/accent6_4" csCatId="accent6" phldr="1"/>
      <dgm:spPr/>
    </dgm:pt>
    <dgm:pt modelId="{AF1794C6-B479-4D49-9F33-893576A9FE58}">
      <dgm:prSet phldrT="[Text]" custT="1"/>
      <dgm:spPr/>
      <dgm:t>
        <a:bodyPr/>
        <a:lstStyle/>
        <a:p>
          <a:r>
            <a:rPr lang="en-US" sz="1800" dirty="0"/>
            <a:t>Clinical RWD Research </a:t>
          </a:r>
        </a:p>
      </dgm:t>
    </dgm:pt>
    <dgm:pt modelId="{D19555CF-D9FD-FB4E-9559-3FD6EA39AC4E}" type="parTrans" cxnId="{CD0CE9C4-34B4-AB44-8FA0-649B917E41BC}">
      <dgm:prSet/>
      <dgm:spPr/>
      <dgm:t>
        <a:bodyPr/>
        <a:lstStyle/>
        <a:p>
          <a:endParaRPr lang="en-US" sz="1800"/>
        </a:p>
      </dgm:t>
    </dgm:pt>
    <dgm:pt modelId="{512764EB-D450-F347-BF33-321620203C83}" type="sibTrans" cxnId="{CD0CE9C4-34B4-AB44-8FA0-649B917E41BC}">
      <dgm:prSet/>
      <dgm:spPr/>
      <dgm:t>
        <a:bodyPr/>
        <a:lstStyle/>
        <a:p>
          <a:endParaRPr lang="en-US" sz="1800"/>
        </a:p>
      </dgm:t>
    </dgm:pt>
    <dgm:pt modelId="{6F872AB4-32A4-F94F-ABDE-1881537F264D}">
      <dgm:prSet phldrT="[Text]" custT="1"/>
      <dgm:spPr/>
      <dgm:t>
        <a:bodyPr/>
        <a:lstStyle/>
        <a:p>
          <a:r>
            <a:rPr lang="en-US" sz="1800" dirty="0"/>
            <a:t>Data Science</a:t>
          </a:r>
        </a:p>
      </dgm:t>
    </dgm:pt>
    <dgm:pt modelId="{C5BFC9A1-FF68-654B-A0FF-4450FC748854}" type="parTrans" cxnId="{7FD9196A-5B83-9948-8BF0-DF5EB8EC9187}">
      <dgm:prSet/>
      <dgm:spPr/>
      <dgm:t>
        <a:bodyPr/>
        <a:lstStyle/>
        <a:p>
          <a:endParaRPr lang="en-US" sz="1800"/>
        </a:p>
      </dgm:t>
    </dgm:pt>
    <dgm:pt modelId="{65C9057C-48AF-A544-984B-B912819E1960}" type="sibTrans" cxnId="{7FD9196A-5B83-9948-8BF0-DF5EB8EC9187}">
      <dgm:prSet/>
      <dgm:spPr/>
      <dgm:t>
        <a:bodyPr/>
        <a:lstStyle/>
        <a:p>
          <a:endParaRPr lang="en-US" sz="1800"/>
        </a:p>
      </dgm:t>
    </dgm:pt>
    <dgm:pt modelId="{9408D331-4246-0042-9C99-EF25652083A5}">
      <dgm:prSet phldrT="[Text]" custT="1"/>
      <dgm:spPr/>
      <dgm:t>
        <a:bodyPr/>
        <a:lstStyle/>
        <a:p>
          <a:r>
            <a:rPr lang="en-US" sz="1800" dirty="0"/>
            <a:t>Clinical Trials or basic lab research</a:t>
          </a:r>
        </a:p>
      </dgm:t>
    </dgm:pt>
    <dgm:pt modelId="{8CAF381B-CED4-EB40-BD13-21268E28C26B}" type="parTrans" cxnId="{59D3F050-1A2C-B94B-8EBA-45EF70FDCC60}">
      <dgm:prSet/>
      <dgm:spPr/>
      <dgm:t>
        <a:bodyPr/>
        <a:lstStyle/>
        <a:p>
          <a:endParaRPr lang="en-US" sz="1800"/>
        </a:p>
      </dgm:t>
    </dgm:pt>
    <dgm:pt modelId="{3232AE9E-91F1-424A-833F-ABFDB6D71F87}" type="sibTrans" cxnId="{59D3F050-1A2C-B94B-8EBA-45EF70FDCC60}">
      <dgm:prSet/>
      <dgm:spPr/>
      <dgm:t>
        <a:bodyPr/>
        <a:lstStyle/>
        <a:p>
          <a:endParaRPr lang="en-US" sz="1800"/>
        </a:p>
      </dgm:t>
    </dgm:pt>
    <dgm:pt modelId="{B92B28D9-9672-A941-A84F-136709163444}" type="pres">
      <dgm:prSet presAssocID="{4D9F92E4-5578-EB46-9403-DCD4A0983157}" presName="arrowDiagram" presStyleCnt="0">
        <dgm:presLayoutVars>
          <dgm:chMax val="5"/>
          <dgm:dir/>
          <dgm:resizeHandles val="exact"/>
        </dgm:presLayoutVars>
      </dgm:prSet>
      <dgm:spPr/>
    </dgm:pt>
    <dgm:pt modelId="{D8AE7BBB-DD80-544A-84A6-D3E085A52AED}" type="pres">
      <dgm:prSet presAssocID="{4D9F92E4-5578-EB46-9403-DCD4A0983157}" presName="arrow" presStyleLbl="bgShp" presStyleIdx="0" presStyleCnt="1" custLinFactNeighborX="-2891" custLinFactNeighborY="-2305"/>
      <dgm:spPr/>
    </dgm:pt>
    <dgm:pt modelId="{1B709DB8-4951-0E44-903C-5AA934F9E770}" type="pres">
      <dgm:prSet presAssocID="{4D9F92E4-5578-EB46-9403-DCD4A0983157}" presName="arrowDiagram3" presStyleCnt="0"/>
      <dgm:spPr/>
    </dgm:pt>
    <dgm:pt modelId="{8D2CB0EE-A4F0-7348-A3E9-5AD9CACC3EBA}" type="pres">
      <dgm:prSet presAssocID="{AF1794C6-B479-4D49-9F33-893576A9FE58}" presName="bullet3a" presStyleLbl="node1" presStyleIdx="0" presStyleCnt="3"/>
      <dgm:spPr/>
    </dgm:pt>
    <dgm:pt modelId="{015078F9-DDB9-A241-8118-0B3C38533B58}" type="pres">
      <dgm:prSet presAssocID="{AF1794C6-B479-4D49-9F33-893576A9FE58}" presName="textBox3a" presStyleLbl="revTx" presStyleIdx="0" presStyleCnt="3" custLinFactNeighborX="14950" custLinFactNeighborY="-50877">
        <dgm:presLayoutVars>
          <dgm:bulletEnabled val="1"/>
        </dgm:presLayoutVars>
      </dgm:prSet>
      <dgm:spPr/>
    </dgm:pt>
    <dgm:pt modelId="{E5A61E68-9797-5A4D-BFCE-1145D46034CF}" type="pres">
      <dgm:prSet presAssocID="{6F872AB4-32A4-F94F-ABDE-1881537F264D}" presName="bullet3b" presStyleLbl="node1" presStyleIdx="1" presStyleCnt="3"/>
      <dgm:spPr/>
    </dgm:pt>
    <dgm:pt modelId="{92BAE7BF-0D3C-2C47-AF0E-7F2FFA1910E4}" type="pres">
      <dgm:prSet presAssocID="{6F872AB4-32A4-F94F-ABDE-1881537F264D}" presName="textBox3b" presStyleLbl="revTx" presStyleIdx="1" presStyleCnt="3" custLinFactNeighborX="13309" custLinFactNeighborY="-21808">
        <dgm:presLayoutVars>
          <dgm:bulletEnabled val="1"/>
        </dgm:presLayoutVars>
      </dgm:prSet>
      <dgm:spPr/>
    </dgm:pt>
    <dgm:pt modelId="{CDD16887-62AC-3D44-B40C-DC2A8A274665}" type="pres">
      <dgm:prSet presAssocID="{9408D331-4246-0042-9C99-EF25652083A5}" presName="bullet3c" presStyleLbl="node1" presStyleIdx="2" presStyleCnt="3"/>
      <dgm:spPr/>
    </dgm:pt>
    <dgm:pt modelId="{B6E71817-6FDF-E941-B80F-B70B24EDC331}" type="pres">
      <dgm:prSet presAssocID="{9408D331-4246-0042-9C99-EF25652083A5}" presName="textBox3c" presStyleLbl="revTx" presStyleIdx="2" presStyleCnt="3" custLinFactNeighborX="21983" custLinFactNeighborY="-34897">
        <dgm:presLayoutVars>
          <dgm:bulletEnabled val="1"/>
        </dgm:presLayoutVars>
      </dgm:prSet>
      <dgm:spPr/>
    </dgm:pt>
  </dgm:ptLst>
  <dgm:cxnLst>
    <dgm:cxn modelId="{CA80434C-36D4-7248-A4EC-A5E22062EEC9}" type="presOf" srcId="{9408D331-4246-0042-9C99-EF25652083A5}" destId="{B6E71817-6FDF-E941-B80F-B70B24EDC331}" srcOrd="0" destOrd="0" presId="urn:microsoft.com/office/officeart/2005/8/layout/arrow2"/>
    <dgm:cxn modelId="{C627E74C-1B76-C040-BB61-5E4048B35A37}" type="presOf" srcId="{AF1794C6-B479-4D49-9F33-893576A9FE58}" destId="{015078F9-DDB9-A241-8118-0B3C38533B58}" srcOrd="0" destOrd="0" presId="urn:microsoft.com/office/officeart/2005/8/layout/arrow2"/>
    <dgm:cxn modelId="{59D3F050-1A2C-B94B-8EBA-45EF70FDCC60}" srcId="{4D9F92E4-5578-EB46-9403-DCD4A0983157}" destId="{9408D331-4246-0042-9C99-EF25652083A5}" srcOrd="2" destOrd="0" parTransId="{8CAF381B-CED4-EB40-BD13-21268E28C26B}" sibTransId="{3232AE9E-91F1-424A-833F-ABFDB6D71F87}"/>
    <dgm:cxn modelId="{7FD9196A-5B83-9948-8BF0-DF5EB8EC9187}" srcId="{4D9F92E4-5578-EB46-9403-DCD4A0983157}" destId="{6F872AB4-32A4-F94F-ABDE-1881537F264D}" srcOrd="1" destOrd="0" parTransId="{C5BFC9A1-FF68-654B-A0FF-4450FC748854}" sibTransId="{65C9057C-48AF-A544-984B-B912819E1960}"/>
    <dgm:cxn modelId="{CD0CE9C4-34B4-AB44-8FA0-649B917E41BC}" srcId="{4D9F92E4-5578-EB46-9403-DCD4A0983157}" destId="{AF1794C6-B479-4D49-9F33-893576A9FE58}" srcOrd="0" destOrd="0" parTransId="{D19555CF-D9FD-FB4E-9559-3FD6EA39AC4E}" sibTransId="{512764EB-D450-F347-BF33-321620203C83}"/>
    <dgm:cxn modelId="{81202ED3-B869-B24E-A22B-21D7B4E4C4A8}" type="presOf" srcId="{4D9F92E4-5578-EB46-9403-DCD4A0983157}" destId="{B92B28D9-9672-A941-A84F-136709163444}" srcOrd="0" destOrd="0" presId="urn:microsoft.com/office/officeart/2005/8/layout/arrow2"/>
    <dgm:cxn modelId="{4C313DF5-D7B1-634D-BCC1-85D8A51547C6}" type="presOf" srcId="{6F872AB4-32A4-F94F-ABDE-1881537F264D}" destId="{92BAE7BF-0D3C-2C47-AF0E-7F2FFA1910E4}" srcOrd="0" destOrd="0" presId="urn:microsoft.com/office/officeart/2005/8/layout/arrow2"/>
    <dgm:cxn modelId="{0483B5F1-2ABC-614A-B70E-A54CE4CEC43D}" type="presParOf" srcId="{B92B28D9-9672-A941-A84F-136709163444}" destId="{D8AE7BBB-DD80-544A-84A6-D3E085A52AED}" srcOrd="0" destOrd="0" presId="urn:microsoft.com/office/officeart/2005/8/layout/arrow2"/>
    <dgm:cxn modelId="{A025966A-10B5-6548-8B64-B693697683ED}" type="presParOf" srcId="{B92B28D9-9672-A941-A84F-136709163444}" destId="{1B709DB8-4951-0E44-903C-5AA934F9E770}" srcOrd="1" destOrd="0" presId="urn:microsoft.com/office/officeart/2005/8/layout/arrow2"/>
    <dgm:cxn modelId="{3F869BAE-62CF-F247-A04A-722B5C3E9548}" type="presParOf" srcId="{1B709DB8-4951-0E44-903C-5AA934F9E770}" destId="{8D2CB0EE-A4F0-7348-A3E9-5AD9CACC3EBA}" srcOrd="0" destOrd="0" presId="urn:microsoft.com/office/officeart/2005/8/layout/arrow2"/>
    <dgm:cxn modelId="{2ACB6ADA-C9CE-FD43-B02E-4FEA3BDCEA29}" type="presParOf" srcId="{1B709DB8-4951-0E44-903C-5AA934F9E770}" destId="{015078F9-DDB9-A241-8118-0B3C38533B58}" srcOrd="1" destOrd="0" presId="urn:microsoft.com/office/officeart/2005/8/layout/arrow2"/>
    <dgm:cxn modelId="{EE82E1C1-846D-9B4F-A05E-9AC155E4D005}" type="presParOf" srcId="{1B709DB8-4951-0E44-903C-5AA934F9E770}" destId="{E5A61E68-9797-5A4D-BFCE-1145D46034CF}" srcOrd="2" destOrd="0" presId="urn:microsoft.com/office/officeart/2005/8/layout/arrow2"/>
    <dgm:cxn modelId="{259016FD-B581-8344-81E2-EE935D51894A}" type="presParOf" srcId="{1B709DB8-4951-0E44-903C-5AA934F9E770}" destId="{92BAE7BF-0D3C-2C47-AF0E-7F2FFA1910E4}" srcOrd="3" destOrd="0" presId="urn:microsoft.com/office/officeart/2005/8/layout/arrow2"/>
    <dgm:cxn modelId="{B38DC157-C4CC-8543-BC19-C953B2A44029}" type="presParOf" srcId="{1B709DB8-4951-0E44-903C-5AA934F9E770}" destId="{CDD16887-62AC-3D44-B40C-DC2A8A274665}" srcOrd="4" destOrd="0" presId="urn:microsoft.com/office/officeart/2005/8/layout/arrow2"/>
    <dgm:cxn modelId="{2D0354D6-BA42-AE49-A09C-9DBD0C4713FA}" type="presParOf" srcId="{1B709DB8-4951-0E44-903C-5AA934F9E770}" destId="{B6E71817-6FDF-E941-B80F-B70B24EDC33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9F92E4-5578-EB46-9403-DCD4A0983157}" type="doc">
      <dgm:prSet loTypeId="urn:microsoft.com/office/officeart/2005/8/layout/arrow2" loCatId="cycle" qsTypeId="urn:microsoft.com/office/officeart/2005/8/quickstyle/simple1" qsCatId="simple" csTypeId="urn:microsoft.com/office/officeart/2005/8/colors/accent1_2" csCatId="accent1" phldr="1"/>
      <dgm:spPr/>
    </dgm:pt>
    <dgm:pt modelId="{AF1794C6-B479-4D49-9F33-893576A9FE58}">
      <dgm:prSet phldrT="[Text]" custT="1"/>
      <dgm:spPr/>
      <dgm:t>
        <a:bodyPr/>
        <a:lstStyle/>
        <a:p>
          <a:r>
            <a:rPr lang="en-US" sz="1800" dirty="0"/>
            <a:t>Clinical NGS</a:t>
          </a:r>
        </a:p>
      </dgm:t>
    </dgm:pt>
    <dgm:pt modelId="{D19555CF-D9FD-FB4E-9559-3FD6EA39AC4E}" type="parTrans" cxnId="{CD0CE9C4-34B4-AB44-8FA0-649B917E41BC}">
      <dgm:prSet/>
      <dgm:spPr/>
      <dgm:t>
        <a:bodyPr/>
        <a:lstStyle/>
        <a:p>
          <a:endParaRPr lang="en-US" sz="1800"/>
        </a:p>
      </dgm:t>
    </dgm:pt>
    <dgm:pt modelId="{512764EB-D450-F347-BF33-321620203C83}" type="sibTrans" cxnId="{CD0CE9C4-34B4-AB44-8FA0-649B917E41BC}">
      <dgm:prSet/>
      <dgm:spPr/>
      <dgm:t>
        <a:bodyPr/>
        <a:lstStyle/>
        <a:p>
          <a:endParaRPr lang="en-US" sz="1800"/>
        </a:p>
      </dgm:t>
    </dgm:pt>
    <dgm:pt modelId="{6F872AB4-32A4-F94F-ABDE-1881537F264D}">
      <dgm:prSet phldrT="[Text]" custT="1"/>
      <dgm:spPr/>
      <dgm:t>
        <a:bodyPr/>
        <a:lstStyle/>
        <a:p>
          <a:r>
            <a:rPr lang="en-US" sz="1800" dirty="0"/>
            <a:t>Data Science &amp; Bioinformatics</a:t>
          </a:r>
        </a:p>
      </dgm:t>
    </dgm:pt>
    <dgm:pt modelId="{C5BFC9A1-FF68-654B-A0FF-4450FC748854}" type="parTrans" cxnId="{7FD9196A-5B83-9948-8BF0-DF5EB8EC9187}">
      <dgm:prSet/>
      <dgm:spPr/>
      <dgm:t>
        <a:bodyPr/>
        <a:lstStyle/>
        <a:p>
          <a:endParaRPr lang="en-US" sz="1800"/>
        </a:p>
      </dgm:t>
    </dgm:pt>
    <dgm:pt modelId="{65C9057C-48AF-A544-984B-B912819E1960}" type="sibTrans" cxnId="{7FD9196A-5B83-9948-8BF0-DF5EB8EC9187}">
      <dgm:prSet/>
      <dgm:spPr/>
      <dgm:t>
        <a:bodyPr/>
        <a:lstStyle/>
        <a:p>
          <a:endParaRPr lang="en-US" sz="1800"/>
        </a:p>
      </dgm:t>
    </dgm:pt>
    <dgm:pt modelId="{9408D331-4246-0042-9C99-EF25652083A5}">
      <dgm:prSet phldrT="[Text]" custT="1"/>
      <dgm:spPr/>
      <dgm:t>
        <a:bodyPr/>
        <a:lstStyle/>
        <a:p>
          <a:r>
            <a:rPr lang="en-US" sz="1800" dirty="0"/>
            <a:t>Basic Research pre-clinical</a:t>
          </a:r>
        </a:p>
      </dgm:t>
    </dgm:pt>
    <dgm:pt modelId="{8CAF381B-CED4-EB40-BD13-21268E28C26B}" type="parTrans" cxnId="{59D3F050-1A2C-B94B-8EBA-45EF70FDCC60}">
      <dgm:prSet/>
      <dgm:spPr/>
      <dgm:t>
        <a:bodyPr/>
        <a:lstStyle/>
        <a:p>
          <a:endParaRPr lang="en-US" sz="1800"/>
        </a:p>
      </dgm:t>
    </dgm:pt>
    <dgm:pt modelId="{3232AE9E-91F1-424A-833F-ABFDB6D71F87}" type="sibTrans" cxnId="{59D3F050-1A2C-B94B-8EBA-45EF70FDCC60}">
      <dgm:prSet/>
      <dgm:spPr/>
      <dgm:t>
        <a:bodyPr/>
        <a:lstStyle/>
        <a:p>
          <a:endParaRPr lang="en-US" sz="1800"/>
        </a:p>
      </dgm:t>
    </dgm:pt>
    <dgm:pt modelId="{B92B28D9-9672-A941-A84F-136709163444}" type="pres">
      <dgm:prSet presAssocID="{4D9F92E4-5578-EB46-9403-DCD4A0983157}" presName="arrowDiagram" presStyleCnt="0">
        <dgm:presLayoutVars>
          <dgm:chMax val="5"/>
          <dgm:dir/>
          <dgm:resizeHandles val="exact"/>
        </dgm:presLayoutVars>
      </dgm:prSet>
      <dgm:spPr/>
    </dgm:pt>
    <dgm:pt modelId="{D8AE7BBB-DD80-544A-84A6-D3E085A52AED}" type="pres">
      <dgm:prSet presAssocID="{4D9F92E4-5578-EB46-9403-DCD4A0983157}" presName="arrow" presStyleLbl="bgShp" presStyleIdx="0" presStyleCnt="1" custLinFactNeighborX="-99107" custLinFactNeighborY="-11799"/>
      <dgm:spPr/>
    </dgm:pt>
    <dgm:pt modelId="{1B709DB8-4951-0E44-903C-5AA934F9E770}" type="pres">
      <dgm:prSet presAssocID="{4D9F92E4-5578-EB46-9403-DCD4A0983157}" presName="arrowDiagram3" presStyleCnt="0"/>
      <dgm:spPr/>
    </dgm:pt>
    <dgm:pt modelId="{8D2CB0EE-A4F0-7348-A3E9-5AD9CACC3EBA}" type="pres">
      <dgm:prSet presAssocID="{AF1794C6-B479-4D49-9F33-893576A9FE58}" presName="bullet3a" presStyleLbl="node1" presStyleIdx="0" presStyleCnt="3"/>
      <dgm:spPr/>
    </dgm:pt>
    <dgm:pt modelId="{015078F9-DDB9-A241-8118-0B3C38533B58}" type="pres">
      <dgm:prSet presAssocID="{AF1794C6-B479-4D49-9F33-893576A9FE58}" presName="textBox3a" presStyleLbl="revTx" presStyleIdx="0" presStyleCnt="3">
        <dgm:presLayoutVars>
          <dgm:bulletEnabled val="1"/>
        </dgm:presLayoutVars>
      </dgm:prSet>
      <dgm:spPr/>
    </dgm:pt>
    <dgm:pt modelId="{E5A61E68-9797-5A4D-BFCE-1145D46034CF}" type="pres">
      <dgm:prSet presAssocID="{6F872AB4-32A4-F94F-ABDE-1881537F264D}" presName="bullet3b" presStyleLbl="node1" presStyleIdx="1" presStyleCnt="3" custLinFactNeighborX="-24079" custLinFactNeighborY="-67618"/>
      <dgm:spPr/>
    </dgm:pt>
    <dgm:pt modelId="{92BAE7BF-0D3C-2C47-AF0E-7F2FFA1910E4}" type="pres">
      <dgm:prSet presAssocID="{6F872AB4-32A4-F94F-ABDE-1881537F264D}" presName="textBox3b" presStyleLbl="revTx" presStyleIdx="1" presStyleCnt="3" custScaleX="180647" custLinFactNeighborX="-946" custLinFactNeighborY="7182">
        <dgm:presLayoutVars>
          <dgm:bulletEnabled val="1"/>
        </dgm:presLayoutVars>
      </dgm:prSet>
      <dgm:spPr/>
    </dgm:pt>
    <dgm:pt modelId="{CDD16887-62AC-3D44-B40C-DC2A8A274665}" type="pres">
      <dgm:prSet presAssocID="{9408D331-4246-0042-9C99-EF25652083A5}" presName="bullet3c" presStyleLbl="node1" presStyleIdx="2" presStyleCnt="3"/>
      <dgm:spPr/>
    </dgm:pt>
    <dgm:pt modelId="{B6E71817-6FDF-E941-B80F-B70B24EDC331}" type="pres">
      <dgm:prSet presAssocID="{9408D331-4246-0042-9C99-EF25652083A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A80434C-36D4-7248-A4EC-A5E22062EEC9}" type="presOf" srcId="{9408D331-4246-0042-9C99-EF25652083A5}" destId="{B6E71817-6FDF-E941-B80F-B70B24EDC331}" srcOrd="0" destOrd="0" presId="urn:microsoft.com/office/officeart/2005/8/layout/arrow2"/>
    <dgm:cxn modelId="{C627E74C-1B76-C040-BB61-5E4048B35A37}" type="presOf" srcId="{AF1794C6-B479-4D49-9F33-893576A9FE58}" destId="{015078F9-DDB9-A241-8118-0B3C38533B58}" srcOrd="0" destOrd="0" presId="urn:microsoft.com/office/officeart/2005/8/layout/arrow2"/>
    <dgm:cxn modelId="{59D3F050-1A2C-B94B-8EBA-45EF70FDCC60}" srcId="{4D9F92E4-5578-EB46-9403-DCD4A0983157}" destId="{9408D331-4246-0042-9C99-EF25652083A5}" srcOrd="2" destOrd="0" parTransId="{8CAF381B-CED4-EB40-BD13-21268E28C26B}" sibTransId="{3232AE9E-91F1-424A-833F-ABFDB6D71F87}"/>
    <dgm:cxn modelId="{7FD9196A-5B83-9948-8BF0-DF5EB8EC9187}" srcId="{4D9F92E4-5578-EB46-9403-DCD4A0983157}" destId="{6F872AB4-32A4-F94F-ABDE-1881537F264D}" srcOrd="1" destOrd="0" parTransId="{C5BFC9A1-FF68-654B-A0FF-4450FC748854}" sibTransId="{65C9057C-48AF-A544-984B-B912819E1960}"/>
    <dgm:cxn modelId="{CD0CE9C4-34B4-AB44-8FA0-649B917E41BC}" srcId="{4D9F92E4-5578-EB46-9403-DCD4A0983157}" destId="{AF1794C6-B479-4D49-9F33-893576A9FE58}" srcOrd="0" destOrd="0" parTransId="{D19555CF-D9FD-FB4E-9559-3FD6EA39AC4E}" sibTransId="{512764EB-D450-F347-BF33-321620203C83}"/>
    <dgm:cxn modelId="{81202ED3-B869-B24E-A22B-21D7B4E4C4A8}" type="presOf" srcId="{4D9F92E4-5578-EB46-9403-DCD4A0983157}" destId="{B92B28D9-9672-A941-A84F-136709163444}" srcOrd="0" destOrd="0" presId="urn:microsoft.com/office/officeart/2005/8/layout/arrow2"/>
    <dgm:cxn modelId="{4C313DF5-D7B1-634D-BCC1-85D8A51547C6}" type="presOf" srcId="{6F872AB4-32A4-F94F-ABDE-1881537F264D}" destId="{92BAE7BF-0D3C-2C47-AF0E-7F2FFA1910E4}" srcOrd="0" destOrd="0" presId="urn:microsoft.com/office/officeart/2005/8/layout/arrow2"/>
    <dgm:cxn modelId="{0483B5F1-2ABC-614A-B70E-A54CE4CEC43D}" type="presParOf" srcId="{B92B28D9-9672-A941-A84F-136709163444}" destId="{D8AE7BBB-DD80-544A-84A6-D3E085A52AED}" srcOrd="0" destOrd="0" presId="urn:microsoft.com/office/officeart/2005/8/layout/arrow2"/>
    <dgm:cxn modelId="{A025966A-10B5-6548-8B64-B693697683ED}" type="presParOf" srcId="{B92B28D9-9672-A941-A84F-136709163444}" destId="{1B709DB8-4951-0E44-903C-5AA934F9E770}" srcOrd="1" destOrd="0" presId="urn:microsoft.com/office/officeart/2005/8/layout/arrow2"/>
    <dgm:cxn modelId="{3F869BAE-62CF-F247-A04A-722B5C3E9548}" type="presParOf" srcId="{1B709DB8-4951-0E44-903C-5AA934F9E770}" destId="{8D2CB0EE-A4F0-7348-A3E9-5AD9CACC3EBA}" srcOrd="0" destOrd="0" presId="urn:microsoft.com/office/officeart/2005/8/layout/arrow2"/>
    <dgm:cxn modelId="{2ACB6ADA-C9CE-FD43-B02E-4FEA3BDCEA29}" type="presParOf" srcId="{1B709DB8-4951-0E44-903C-5AA934F9E770}" destId="{015078F9-DDB9-A241-8118-0B3C38533B58}" srcOrd="1" destOrd="0" presId="urn:microsoft.com/office/officeart/2005/8/layout/arrow2"/>
    <dgm:cxn modelId="{EE82E1C1-846D-9B4F-A05E-9AC155E4D005}" type="presParOf" srcId="{1B709DB8-4951-0E44-903C-5AA934F9E770}" destId="{E5A61E68-9797-5A4D-BFCE-1145D46034CF}" srcOrd="2" destOrd="0" presId="urn:microsoft.com/office/officeart/2005/8/layout/arrow2"/>
    <dgm:cxn modelId="{259016FD-B581-8344-81E2-EE935D51894A}" type="presParOf" srcId="{1B709DB8-4951-0E44-903C-5AA934F9E770}" destId="{92BAE7BF-0D3C-2C47-AF0E-7F2FFA1910E4}" srcOrd="3" destOrd="0" presId="urn:microsoft.com/office/officeart/2005/8/layout/arrow2"/>
    <dgm:cxn modelId="{B38DC157-C4CC-8543-BC19-C953B2A44029}" type="presParOf" srcId="{1B709DB8-4951-0E44-903C-5AA934F9E770}" destId="{CDD16887-62AC-3D44-B40C-DC2A8A274665}" srcOrd="4" destOrd="0" presId="urn:microsoft.com/office/officeart/2005/8/layout/arrow2"/>
    <dgm:cxn modelId="{2D0354D6-BA42-AE49-A09C-9DBD0C4713FA}" type="presParOf" srcId="{1B709DB8-4951-0E44-903C-5AA934F9E770}" destId="{B6E71817-6FDF-E941-B80F-B70B24EDC33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9FAB3C-8A93-3F41-A727-0EAFFE2D912B}" type="doc">
      <dgm:prSet loTypeId="urn:microsoft.com/office/officeart/2005/8/layout/funnel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CA6FB9-F47C-A64C-9F86-EDA520A87424}">
      <dgm:prSet phldrT="[Text]"/>
      <dgm:spPr/>
      <dgm:t>
        <a:bodyPr/>
        <a:lstStyle/>
        <a:p>
          <a:r>
            <a:rPr lang="en-US" dirty="0"/>
            <a:t>Clinical Real World Data</a:t>
          </a:r>
        </a:p>
      </dgm:t>
    </dgm:pt>
    <dgm:pt modelId="{8BDD1CBE-2E48-9A4D-88B5-22D763CCB59D}" type="parTrans" cxnId="{9C61F909-6748-F545-8175-70F8057EC6D9}">
      <dgm:prSet/>
      <dgm:spPr/>
      <dgm:t>
        <a:bodyPr/>
        <a:lstStyle/>
        <a:p>
          <a:endParaRPr lang="en-US"/>
        </a:p>
      </dgm:t>
    </dgm:pt>
    <dgm:pt modelId="{9AA3967C-50D0-0C47-B802-5C09B7C68E6B}" type="sibTrans" cxnId="{9C61F909-6748-F545-8175-70F8057EC6D9}">
      <dgm:prSet/>
      <dgm:spPr/>
      <dgm:t>
        <a:bodyPr/>
        <a:lstStyle/>
        <a:p>
          <a:endParaRPr lang="en-US"/>
        </a:p>
      </dgm:t>
    </dgm:pt>
    <dgm:pt modelId="{56362EB3-8E23-3249-96AC-1AA948A0226E}">
      <dgm:prSet phldrT="[Text]" custT="1"/>
      <dgm:spPr>
        <a:blipFill dpi="0" rotWithShape="0">
          <a:blip xmlns:r="http://schemas.openxmlformats.org/officeDocument/2006/relationships" r:embed="rId1">
            <a:alphaModFix amt="62000"/>
          </a:blip>
          <a:srcRect/>
          <a:stretch>
            <a:fillRect/>
          </a:stretch>
        </a:blipFill>
      </dgm:spPr>
      <dgm:t>
        <a:bodyPr/>
        <a:lstStyle/>
        <a:p>
          <a:r>
            <a:rPr lang="en-US" sz="3200" b="1" dirty="0">
              <a:solidFill>
                <a:srgbClr val="941651"/>
              </a:solidFill>
            </a:rPr>
            <a:t>Clinical &amp; Preclinical Genomics, Data Science &amp; Bioinformatics</a:t>
          </a:r>
        </a:p>
      </dgm:t>
    </dgm:pt>
    <dgm:pt modelId="{849F2694-6A3F-DE4E-8A76-BBFE6C5D4B0B}" type="parTrans" cxnId="{DB8DADD2-374E-0647-950A-C155A0E71717}">
      <dgm:prSet/>
      <dgm:spPr/>
      <dgm:t>
        <a:bodyPr/>
        <a:lstStyle/>
        <a:p>
          <a:endParaRPr lang="en-US"/>
        </a:p>
      </dgm:t>
    </dgm:pt>
    <dgm:pt modelId="{24A6DD75-F9CB-6C4B-AC6F-83DDD83EF617}" type="sibTrans" cxnId="{DB8DADD2-374E-0647-950A-C155A0E71717}">
      <dgm:prSet/>
      <dgm:spPr/>
      <dgm:t>
        <a:bodyPr/>
        <a:lstStyle/>
        <a:p>
          <a:endParaRPr lang="en-US"/>
        </a:p>
      </dgm:t>
    </dgm:pt>
    <dgm:pt modelId="{1B86B727-1842-C548-A706-FFE0821A3870}">
      <dgm:prSet phldrT="[Text]" phldr="1"/>
      <dgm:spPr/>
      <dgm:t>
        <a:bodyPr/>
        <a:lstStyle/>
        <a:p>
          <a:endParaRPr lang="en-US" dirty="0"/>
        </a:p>
      </dgm:t>
    </dgm:pt>
    <dgm:pt modelId="{6BDE3332-CB38-1945-B402-94F6756B8CC7}" type="parTrans" cxnId="{17C534C2-855C-E941-A7F2-561E8A59BEBF}">
      <dgm:prSet/>
      <dgm:spPr/>
      <dgm:t>
        <a:bodyPr/>
        <a:lstStyle/>
        <a:p>
          <a:endParaRPr lang="en-US"/>
        </a:p>
      </dgm:t>
    </dgm:pt>
    <dgm:pt modelId="{B49A36CE-CB2D-614C-8B5B-73EBC3C2A947}" type="sibTrans" cxnId="{17C534C2-855C-E941-A7F2-561E8A59BEBF}">
      <dgm:prSet/>
      <dgm:spPr/>
      <dgm:t>
        <a:bodyPr/>
        <a:lstStyle/>
        <a:p>
          <a:endParaRPr lang="en-US"/>
        </a:p>
      </dgm:t>
    </dgm:pt>
    <dgm:pt modelId="{E8E039FA-D86C-304A-B3BC-B5D83DEDCC30}">
      <dgm:prSet/>
      <dgm:spPr/>
      <dgm:t>
        <a:bodyPr/>
        <a:lstStyle/>
        <a:p>
          <a:r>
            <a:rPr lang="en-US" dirty="0"/>
            <a:t>Phase I Clinical Trials</a:t>
          </a:r>
        </a:p>
      </dgm:t>
    </dgm:pt>
    <dgm:pt modelId="{0893E940-EED9-D742-B32D-435EAB1FBA89}" type="parTrans" cxnId="{8BCE832D-36C2-9249-8441-670E341AD623}">
      <dgm:prSet/>
      <dgm:spPr/>
      <dgm:t>
        <a:bodyPr/>
        <a:lstStyle/>
        <a:p>
          <a:endParaRPr lang="en-US"/>
        </a:p>
      </dgm:t>
    </dgm:pt>
    <dgm:pt modelId="{7D4D8D71-E430-E14A-A86C-4E92103DCE31}" type="sibTrans" cxnId="{8BCE832D-36C2-9249-8441-670E341AD623}">
      <dgm:prSet/>
      <dgm:spPr/>
      <dgm:t>
        <a:bodyPr/>
        <a:lstStyle/>
        <a:p>
          <a:endParaRPr lang="en-US"/>
        </a:p>
      </dgm:t>
    </dgm:pt>
    <dgm:pt modelId="{6D419014-B3E1-544F-9C19-08A381C38B70}">
      <dgm:prSet/>
      <dgm:spPr/>
      <dgm:t>
        <a:bodyPr/>
        <a:lstStyle/>
        <a:p>
          <a:r>
            <a:rPr lang="en-US" dirty="0"/>
            <a:t>Basic Lab Preclinical </a:t>
          </a:r>
        </a:p>
      </dgm:t>
    </dgm:pt>
    <dgm:pt modelId="{EF8CA0C3-328E-AE41-9FB9-A9103A325D1A}" type="parTrans" cxnId="{67B5D7A7-0E16-6548-9B91-83A2A5F82D63}">
      <dgm:prSet/>
      <dgm:spPr/>
      <dgm:t>
        <a:bodyPr/>
        <a:lstStyle/>
        <a:p>
          <a:endParaRPr lang="en-US"/>
        </a:p>
      </dgm:t>
    </dgm:pt>
    <dgm:pt modelId="{E04D1714-FD6E-A747-8B36-1E2AF8019893}" type="sibTrans" cxnId="{67B5D7A7-0E16-6548-9B91-83A2A5F82D63}">
      <dgm:prSet/>
      <dgm:spPr/>
      <dgm:t>
        <a:bodyPr/>
        <a:lstStyle/>
        <a:p>
          <a:endParaRPr lang="en-US"/>
        </a:p>
      </dgm:t>
    </dgm:pt>
    <dgm:pt modelId="{CAFED5CB-0610-B541-BD75-0285CD413869}" type="pres">
      <dgm:prSet presAssocID="{109FAB3C-8A93-3F41-A727-0EAFFE2D912B}" presName="Name0" presStyleCnt="0">
        <dgm:presLayoutVars>
          <dgm:chMax val="4"/>
          <dgm:resizeHandles val="exact"/>
        </dgm:presLayoutVars>
      </dgm:prSet>
      <dgm:spPr/>
    </dgm:pt>
    <dgm:pt modelId="{7119F84D-4598-1F48-8212-22464BB1301B}" type="pres">
      <dgm:prSet presAssocID="{109FAB3C-8A93-3F41-A727-0EAFFE2D912B}" presName="ellipse" presStyleLbl="trBgShp" presStyleIdx="0" presStyleCnt="1"/>
      <dgm:spPr/>
    </dgm:pt>
    <dgm:pt modelId="{E99434BC-FBF9-3848-8CCB-8F65AE463D81}" type="pres">
      <dgm:prSet presAssocID="{109FAB3C-8A93-3F41-A727-0EAFFE2D912B}" presName="arrow1" presStyleLbl="fgShp" presStyleIdx="0" presStyleCnt="1"/>
      <dgm:spPr/>
    </dgm:pt>
    <dgm:pt modelId="{0F372CE7-0B43-B346-8600-E13888F00FBE}" type="pres">
      <dgm:prSet presAssocID="{109FAB3C-8A93-3F41-A727-0EAFFE2D912B}" presName="rectangle" presStyleLbl="revTx" presStyleIdx="0" presStyleCnt="1" custScaleX="146423" custScaleY="285171" custLinFactNeighborX="-1158" custLinFactNeighborY="25798">
        <dgm:presLayoutVars>
          <dgm:bulletEnabled val="1"/>
        </dgm:presLayoutVars>
      </dgm:prSet>
      <dgm:spPr/>
    </dgm:pt>
    <dgm:pt modelId="{ECB98491-1158-B749-B05A-B90E0B6C5553}" type="pres">
      <dgm:prSet presAssocID="{E8E039FA-D86C-304A-B3BC-B5D83DEDCC30}" presName="item1" presStyleLbl="node1" presStyleIdx="0" presStyleCnt="3">
        <dgm:presLayoutVars>
          <dgm:bulletEnabled val="1"/>
        </dgm:presLayoutVars>
      </dgm:prSet>
      <dgm:spPr/>
    </dgm:pt>
    <dgm:pt modelId="{7C208659-C23C-DD4B-BF82-83CD39AD25FF}" type="pres">
      <dgm:prSet presAssocID="{6D419014-B3E1-544F-9C19-08A381C38B70}" presName="item2" presStyleLbl="node1" presStyleIdx="1" presStyleCnt="3">
        <dgm:presLayoutVars>
          <dgm:bulletEnabled val="1"/>
        </dgm:presLayoutVars>
      </dgm:prSet>
      <dgm:spPr/>
    </dgm:pt>
    <dgm:pt modelId="{34395B33-F8FB-E34C-9367-7D885A5D7460}" type="pres">
      <dgm:prSet presAssocID="{56362EB3-8E23-3249-96AC-1AA948A0226E}" presName="item3" presStyleLbl="node1" presStyleIdx="2" presStyleCnt="3">
        <dgm:presLayoutVars>
          <dgm:bulletEnabled val="1"/>
        </dgm:presLayoutVars>
      </dgm:prSet>
      <dgm:spPr/>
    </dgm:pt>
    <dgm:pt modelId="{783A4DB9-37EF-B44C-8DA6-4EDC40B2740A}" type="pres">
      <dgm:prSet presAssocID="{109FAB3C-8A93-3F41-A727-0EAFFE2D912B}" presName="funnel" presStyleLbl="trAlignAcc1" presStyleIdx="0" presStyleCnt="1" custLinFactNeighborX="-846" custLinFactNeighborY="-2103"/>
      <dgm:spPr/>
    </dgm:pt>
  </dgm:ptLst>
  <dgm:cxnLst>
    <dgm:cxn modelId="{9C61F909-6748-F545-8175-70F8057EC6D9}" srcId="{109FAB3C-8A93-3F41-A727-0EAFFE2D912B}" destId="{4FCA6FB9-F47C-A64C-9F86-EDA520A87424}" srcOrd="0" destOrd="0" parTransId="{8BDD1CBE-2E48-9A4D-88B5-22D763CCB59D}" sibTransId="{9AA3967C-50D0-0C47-B802-5C09B7C68E6B}"/>
    <dgm:cxn modelId="{8BCE832D-36C2-9249-8441-670E341AD623}" srcId="{109FAB3C-8A93-3F41-A727-0EAFFE2D912B}" destId="{E8E039FA-D86C-304A-B3BC-B5D83DEDCC30}" srcOrd="1" destOrd="0" parTransId="{0893E940-EED9-D742-B32D-435EAB1FBA89}" sibTransId="{7D4D8D71-E430-E14A-A86C-4E92103DCE31}"/>
    <dgm:cxn modelId="{7DE76639-63B4-5847-B8D8-90269C811F0C}" type="presOf" srcId="{6D419014-B3E1-544F-9C19-08A381C38B70}" destId="{ECB98491-1158-B749-B05A-B90E0B6C5553}" srcOrd="0" destOrd="0" presId="urn:microsoft.com/office/officeart/2005/8/layout/funnel1"/>
    <dgm:cxn modelId="{EA8B4848-1451-7A4E-A712-048DA87D4FBD}" type="presOf" srcId="{109FAB3C-8A93-3F41-A727-0EAFFE2D912B}" destId="{CAFED5CB-0610-B541-BD75-0285CD413869}" srcOrd="0" destOrd="0" presId="urn:microsoft.com/office/officeart/2005/8/layout/funnel1"/>
    <dgm:cxn modelId="{2E7B3A90-A99E-0248-9EEA-5106D7E60E0A}" type="presOf" srcId="{56362EB3-8E23-3249-96AC-1AA948A0226E}" destId="{0F372CE7-0B43-B346-8600-E13888F00FBE}" srcOrd="0" destOrd="0" presId="urn:microsoft.com/office/officeart/2005/8/layout/funnel1"/>
    <dgm:cxn modelId="{BC239EA5-6232-C242-AA9B-E251E20408B5}" type="presOf" srcId="{E8E039FA-D86C-304A-B3BC-B5D83DEDCC30}" destId="{7C208659-C23C-DD4B-BF82-83CD39AD25FF}" srcOrd="0" destOrd="0" presId="urn:microsoft.com/office/officeart/2005/8/layout/funnel1"/>
    <dgm:cxn modelId="{67B5D7A7-0E16-6548-9B91-83A2A5F82D63}" srcId="{109FAB3C-8A93-3F41-A727-0EAFFE2D912B}" destId="{6D419014-B3E1-544F-9C19-08A381C38B70}" srcOrd="2" destOrd="0" parTransId="{EF8CA0C3-328E-AE41-9FB9-A9103A325D1A}" sibTransId="{E04D1714-FD6E-A747-8B36-1E2AF8019893}"/>
    <dgm:cxn modelId="{17C534C2-855C-E941-A7F2-561E8A59BEBF}" srcId="{109FAB3C-8A93-3F41-A727-0EAFFE2D912B}" destId="{1B86B727-1842-C548-A706-FFE0821A3870}" srcOrd="4" destOrd="0" parTransId="{6BDE3332-CB38-1945-B402-94F6756B8CC7}" sibTransId="{B49A36CE-CB2D-614C-8B5B-73EBC3C2A947}"/>
    <dgm:cxn modelId="{DB8DADD2-374E-0647-950A-C155A0E71717}" srcId="{109FAB3C-8A93-3F41-A727-0EAFFE2D912B}" destId="{56362EB3-8E23-3249-96AC-1AA948A0226E}" srcOrd="3" destOrd="0" parTransId="{849F2694-6A3F-DE4E-8A76-BBFE6C5D4B0B}" sibTransId="{24A6DD75-F9CB-6C4B-AC6F-83DDD83EF617}"/>
    <dgm:cxn modelId="{ABCEDFD9-8A7D-E749-8520-7C53FFDE77CE}" type="presOf" srcId="{4FCA6FB9-F47C-A64C-9F86-EDA520A87424}" destId="{34395B33-F8FB-E34C-9367-7D885A5D7460}" srcOrd="0" destOrd="0" presId="urn:microsoft.com/office/officeart/2005/8/layout/funnel1"/>
    <dgm:cxn modelId="{DE74F9BE-B72A-D244-A0BD-60FB15E9CB82}" type="presParOf" srcId="{CAFED5CB-0610-B541-BD75-0285CD413869}" destId="{7119F84D-4598-1F48-8212-22464BB1301B}" srcOrd="0" destOrd="0" presId="urn:microsoft.com/office/officeart/2005/8/layout/funnel1"/>
    <dgm:cxn modelId="{EC1985AE-169A-FE42-9CE8-696CB4D31851}" type="presParOf" srcId="{CAFED5CB-0610-B541-BD75-0285CD413869}" destId="{E99434BC-FBF9-3848-8CCB-8F65AE463D81}" srcOrd="1" destOrd="0" presId="urn:microsoft.com/office/officeart/2005/8/layout/funnel1"/>
    <dgm:cxn modelId="{569EBD2C-233A-3E4D-AB1D-8E4212449E14}" type="presParOf" srcId="{CAFED5CB-0610-B541-BD75-0285CD413869}" destId="{0F372CE7-0B43-B346-8600-E13888F00FBE}" srcOrd="2" destOrd="0" presId="urn:microsoft.com/office/officeart/2005/8/layout/funnel1"/>
    <dgm:cxn modelId="{D3877BFC-EC32-7C48-863C-33D938A8D0F2}" type="presParOf" srcId="{CAFED5CB-0610-B541-BD75-0285CD413869}" destId="{ECB98491-1158-B749-B05A-B90E0B6C5553}" srcOrd="3" destOrd="0" presId="urn:microsoft.com/office/officeart/2005/8/layout/funnel1"/>
    <dgm:cxn modelId="{2D1B8E81-3061-294A-8833-DE5EC7591068}" type="presParOf" srcId="{CAFED5CB-0610-B541-BD75-0285CD413869}" destId="{7C208659-C23C-DD4B-BF82-83CD39AD25FF}" srcOrd="4" destOrd="0" presId="urn:microsoft.com/office/officeart/2005/8/layout/funnel1"/>
    <dgm:cxn modelId="{DD55AC18-4C19-DF4F-936D-0AC6D8AD04B6}" type="presParOf" srcId="{CAFED5CB-0610-B541-BD75-0285CD413869}" destId="{34395B33-F8FB-E34C-9367-7D885A5D7460}" srcOrd="5" destOrd="0" presId="urn:microsoft.com/office/officeart/2005/8/layout/funnel1"/>
    <dgm:cxn modelId="{DDC0083B-6795-584A-9E26-CB9E72A0B24E}" type="presParOf" srcId="{CAFED5CB-0610-B541-BD75-0285CD413869}" destId="{783A4DB9-37EF-B44C-8DA6-4EDC40B2740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462FC2-3FC2-8740-9D0C-A8BF71BFD674}" type="doc">
      <dgm:prSet loTypeId="urn:microsoft.com/office/officeart/2005/8/layout/arrow2" loCatId="cycl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47D11AB9-B73D-244D-8F8A-D203A37A5325}">
      <dgm:prSet phldrT="[Text]" custT="1"/>
      <dgm:spPr/>
      <dgm:t>
        <a:bodyPr/>
        <a:lstStyle/>
        <a:p>
          <a:r>
            <a:rPr lang="en-US" sz="1400" dirty="0"/>
            <a:t>Basic Research (Preclinical)</a:t>
          </a:r>
        </a:p>
      </dgm:t>
    </dgm:pt>
    <dgm:pt modelId="{FD3E4E1D-30EC-E64D-A1E7-5FD7932B0873}" type="parTrans" cxnId="{2ACFA74F-8175-8946-A0FF-3D6FDC2855ED}">
      <dgm:prSet/>
      <dgm:spPr/>
      <dgm:t>
        <a:bodyPr/>
        <a:lstStyle/>
        <a:p>
          <a:endParaRPr lang="en-US" sz="1400"/>
        </a:p>
      </dgm:t>
    </dgm:pt>
    <dgm:pt modelId="{2E088BC4-2E9A-C34D-BC9D-1B8D359C30D4}" type="sibTrans" cxnId="{2ACFA74F-8175-8946-A0FF-3D6FDC2855ED}">
      <dgm:prSet/>
      <dgm:spPr/>
      <dgm:t>
        <a:bodyPr/>
        <a:lstStyle/>
        <a:p>
          <a:endParaRPr lang="en-US" sz="1400"/>
        </a:p>
      </dgm:t>
    </dgm:pt>
    <dgm:pt modelId="{4FD86D86-5532-2945-9D37-33D1860ED199}">
      <dgm:prSet phldrT="[Text]" custT="1"/>
      <dgm:spPr/>
      <dgm:t>
        <a:bodyPr/>
        <a:lstStyle/>
        <a:p>
          <a:r>
            <a:rPr lang="en-US" sz="1400" dirty="0"/>
            <a:t>Phase I Trials</a:t>
          </a:r>
        </a:p>
      </dgm:t>
    </dgm:pt>
    <dgm:pt modelId="{D42A4E47-7CE6-3546-9F60-A2BB751B99BD}" type="parTrans" cxnId="{53FD276E-84C7-C042-8163-6606A39F33F5}">
      <dgm:prSet/>
      <dgm:spPr/>
      <dgm:t>
        <a:bodyPr/>
        <a:lstStyle/>
        <a:p>
          <a:endParaRPr lang="en-US" sz="1400"/>
        </a:p>
      </dgm:t>
    </dgm:pt>
    <dgm:pt modelId="{26116ED9-C334-E940-8B87-72D41D56BAB4}" type="sibTrans" cxnId="{53FD276E-84C7-C042-8163-6606A39F33F5}">
      <dgm:prSet/>
      <dgm:spPr/>
      <dgm:t>
        <a:bodyPr/>
        <a:lstStyle/>
        <a:p>
          <a:endParaRPr lang="en-US" sz="1400"/>
        </a:p>
      </dgm:t>
    </dgm:pt>
    <dgm:pt modelId="{4AD9415A-F06B-CC43-8194-37F00790C165}">
      <dgm:prSet phldrT="[Text]" custT="1"/>
      <dgm:spPr/>
      <dgm:t>
        <a:bodyPr/>
        <a:lstStyle/>
        <a:p>
          <a:r>
            <a:rPr lang="en-US" sz="1400" dirty="0"/>
            <a:t>Phase II/III Trial</a:t>
          </a:r>
        </a:p>
      </dgm:t>
    </dgm:pt>
    <dgm:pt modelId="{16BDCA6D-21FE-4D4D-903E-541CAD9D8704}" type="parTrans" cxnId="{79D0FC8D-D7AF-3A46-8F36-92148540B956}">
      <dgm:prSet/>
      <dgm:spPr/>
      <dgm:t>
        <a:bodyPr/>
        <a:lstStyle/>
        <a:p>
          <a:endParaRPr lang="en-US" sz="1400"/>
        </a:p>
      </dgm:t>
    </dgm:pt>
    <dgm:pt modelId="{7AA52BD2-9D64-0849-9909-4BFE2CCEC3D6}" type="sibTrans" cxnId="{79D0FC8D-D7AF-3A46-8F36-92148540B956}">
      <dgm:prSet/>
      <dgm:spPr/>
      <dgm:t>
        <a:bodyPr/>
        <a:lstStyle/>
        <a:p>
          <a:endParaRPr lang="en-US" sz="1400"/>
        </a:p>
      </dgm:t>
    </dgm:pt>
    <dgm:pt modelId="{3D8D6161-5BA3-F24C-8DF0-FB2962585CB2}">
      <dgm:prSet phldrT="[Text]" custT="1"/>
      <dgm:spPr/>
      <dgm:t>
        <a:bodyPr/>
        <a:lstStyle/>
        <a:p>
          <a:r>
            <a:rPr lang="en-US" sz="1400" dirty="0"/>
            <a:t>Clinical Care</a:t>
          </a:r>
        </a:p>
      </dgm:t>
    </dgm:pt>
    <dgm:pt modelId="{79A3081E-A4B6-2E46-9D6B-AE42A2FDCEFE}" type="parTrans" cxnId="{96D7AA65-4BE7-FF45-BE55-644DBB563EAB}">
      <dgm:prSet/>
      <dgm:spPr/>
      <dgm:t>
        <a:bodyPr/>
        <a:lstStyle/>
        <a:p>
          <a:endParaRPr lang="en-US" sz="1400"/>
        </a:p>
      </dgm:t>
    </dgm:pt>
    <dgm:pt modelId="{4311ABC7-4608-094E-836C-AFE3A74A54E6}" type="sibTrans" cxnId="{96D7AA65-4BE7-FF45-BE55-644DBB563EAB}">
      <dgm:prSet/>
      <dgm:spPr/>
      <dgm:t>
        <a:bodyPr/>
        <a:lstStyle/>
        <a:p>
          <a:endParaRPr lang="en-US" sz="1400"/>
        </a:p>
      </dgm:t>
    </dgm:pt>
    <dgm:pt modelId="{2D7DBE4E-0E4E-9447-B3AF-B82B9E019903}" type="pres">
      <dgm:prSet presAssocID="{21462FC2-3FC2-8740-9D0C-A8BF71BFD674}" presName="arrowDiagram" presStyleCnt="0">
        <dgm:presLayoutVars>
          <dgm:chMax val="5"/>
          <dgm:dir/>
          <dgm:resizeHandles val="exact"/>
        </dgm:presLayoutVars>
      </dgm:prSet>
      <dgm:spPr/>
    </dgm:pt>
    <dgm:pt modelId="{606CE13B-92BE-464A-B783-C973FBCBE15D}" type="pres">
      <dgm:prSet presAssocID="{21462FC2-3FC2-8740-9D0C-A8BF71BFD674}" presName="arrow" presStyleLbl="bgShp" presStyleIdx="0" presStyleCnt="1" custLinFactNeighborX="-265"/>
      <dgm:spPr/>
    </dgm:pt>
    <dgm:pt modelId="{B7C43E11-57FC-EE4A-B08F-1C8F8FD23BC6}" type="pres">
      <dgm:prSet presAssocID="{21462FC2-3FC2-8740-9D0C-A8BF71BFD674}" presName="arrowDiagram4" presStyleCnt="0"/>
      <dgm:spPr/>
    </dgm:pt>
    <dgm:pt modelId="{74D0C77B-3E53-9443-B93F-1BE49CF6D3C6}" type="pres">
      <dgm:prSet presAssocID="{47D11AB9-B73D-244D-8F8A-D203A37A5325}" presName="bullet4a" presStyleLbl="node1" presStyleIdx="0" presStyleCnt="4"/>
      <dgm:spPr/>
    </dgm:pt>
    <dgm:pt modelId="{DF11B89F-1EE7-1941-9A52-F699F8E320D3}" type="pres">
      <dgm:prSet presAssocID="{47D11AB9-B73D-244D-8F8A-D203A37A5325}" presName="textBox4a" presStyleLbl="revTx" presStyleIdx="0" presStyleCnt="4" custScaleX="200038" custLinFactNeighborX="71873" custLinFactNeighborY="-4329">
        <dgm:presLayoutVars>
          <dgm:bulletEnabled val="1"/>
        </dgm:presLayoutVars>
      </dgm:prSet>
      <dgm:spPr/>
    </dgm:pt>
    <dgm:pt modelId="{C904B4B8-CFA4-9B43-8C5A-B16CEED9A778}" type="pres">
      <dgm:prSet presAssocID="{4FD86D86-5532-2945-9D37-33D1860ED199}" presName="bullet4b" presStyleLbl="node1" presStyleIdx="1" presStyleCnt="4"/>
      <dgm:spPr/>
    </dgm:pt>
    <dgm:pt modelId="{D2394078-87F5-AD4D-8937-77590FE46BA8}" type="pres">
      <dgm:prSet presAssocID="{4FD86D86-5532-2945-9D37-33D1860ED199}" presName="textBox4b" presStyleLbl="revTx" presStyleIdx="1" presStyleCnt="4">
        <dgm:presLayoutVars>
          <dgm:bulletEnabled val="1"/>
        </dgm:presLayoutVars>
      </dgm:prSet>
      <dgm:spPr/>
    </dgm:pt>
    <dgm:pt modelId="{1D8AF2E4-AB5A-BB48-96CE-7F73DE1F0411}" type="pres">
      <dgm:prSet presAssocID="{4AD9415A-F06B-CC43-8194-37F00790C165}" presName="bullet4c" presStyleLbl="node1" presStyleIdx="2" presStyleCnt="4"/>
      <dgm:spPr/>
    </dgm:pt>
    <dgm:pt modelId="{3C9AC913-FBF4-F64B-A47A-72D8201E3654}" type="pres">
      <dgm:prSet presAssocID="{4AD9415A-F06B-CC43-8194-37F00790C165}" presName="textBox4c" presStyleLbl="revTx" presStyleIdx="2" presStyleCnt="4">
        <dgm:presLayoutVars>
          <dgm:bulletEnabled val="1"/>
        </dgm:presLayoutVars>
      </dgm:prSet>
      <dgm:spPr/>
    </dgm:pt>
    <dgm:pt modelId="{D427F1F6-B5EB-4342-9BBB-1F3DC5E8CC93}" type="pres">
      <dgm:prSet presAssocID="{3D8D6161-5BA3-F24C-8DF0-FB2962585CB2}" presName="bullet4d" presStyleLbl="node1" presStyleIdx="3" presStyleCnt="4"/>
      <dgm:spPr/>
    </dgm:pt>
    <dgm:pt modelId="{07850015-46F1-7847-A343-0E915B4641FC}" type="pres">
      <dgm:prSet presAssocID="{3D8D6161-5BA3-F24C-8DF0-FB2962585CB2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90CA7011-8004-D349-A593-17BD34E6D684}" type="presOf" srcId="{4AD9415A-F06B-CC43-8194-37F00790C165}" destId="{3C9AC913-FBF4-F64B-A47A-72D8201E3654}" srcOrd="0" destOrd="0" presId="urn:microsoft.com/office/officeart/2005/8/layout/arrow2"/>
    <dgm:cxn modelId="{69D5532D-49CA-A844-8D9B-9451A203BFDA}" type="presOf" srcId="{47D11AB9-B73D-244D-8F8A-D203A37A5325}" destId="{DF11B89F-1EE7-1941-9A52-F699F8E320D3}" srcOrd="0" destOrd="0" presId="urn:microsoft.com/office/officeart/2005/8/layout/arrow2"/>
    <dgm:cxn modelId="{2ACFA74F-8175-8946-A0FF-3D6FDC2855ED}" srcId="{21462FC2-3FC2-8740-9D0C-A8BF71BFD674}" destId="{47D11AB9-B73D-244D-8F8A-D203A37A5325}" srcOrd="0" destOrd="0" parTransId="{FD3E4E1D-30EC-E64D-A1E7-5FD7932B0873}" sibTransId="{2E088BC4-2E9A-C34D-BC9D-1B8D359C30D4}"/>
    <dgm:cxn modelId="{9654B751-E669-3E45-A8D9-AD728451DD86}" type="presOf" srcId="{3D8D6161-5BA3-F24C-8DF0-FB2962585CB2}" destId="{07850015-46F1-7847-A343-0E915B4641FC}" srcOrd="0" destOrd="0" presId="urn:microsoft.com/office/officeart/2005/8/layout/arrow2"/>
    <dgm:cxn modelId="{C93E1755-12CF-E049-8062-948EB5B48085}" type="presOf" srcId="{21462FC2-3FC2-8740-9D0C-A8BF71BFD674}" destId="{2D7DBE4E-0E4E-9447-B3AF-B82B9E019903}" srcOrd="0" destOrd="0" presId="urn:microsoft.com/office/officeart/2005/8/layout/arrow2"/>
    <dgm:cxn modelId="{96D7AA65-4BE7-FF45-BE55-644DBB563EAB}" srcId="{21462FC2-3FC2-8740-9D0C-A8BF71BFD674}" destId="{3D8D6161-5BA3-F24C-8DF0-FB2962585CB2}" srcOrd="3" destOrd="0" parTransId="{79A3081E-A4B6-2E46-9D6B-AE42A2FDCEFE}" sibTransId="{4311ABC7-4608-094E-836C-AFE3A74A54E6}"/>
    <dgm:cxn modelId="{53FD276E-84C7-C042-8163-6606A39F33F5}" srcId="{21462FC2-3FC2-8740-9D0C-A8BF71BFD674}" destId="{4FD86D86-5532-2945-9D37-33D1860ED199}" srcOrd="1" destOrd="0" parTransId="{D42A4E47-7CE6-3546-9F60-A2BB751B99BD}" sibTransId="{26116ED9-C334-E940-8B87-72D41D56BAB4}"/>
    <dgm:cxn modelId="{79D0FC8D-D7AF-3A46-8F36-92148540B956}" srcId="{21462FC2-3FC2-8740-9D0C-A8BF71BFD674}" destId="{4AD9415A-F06B-CC43-8194-37F00790C165}" srcOrd="2" destOrd="0" parTransId="{16BDCA6D-21FE-4D4D-903E-541CAD9D8704}" sibTransId="{7AA52BD2-9D64-0849-9909-4BFE2CCEC3D6}"/>
    <dgm:cxn modelId="{100738A1-5E59-2F4A-8FED-43606B238600}" type="presOf" srcId="{4FD86D86-5532-2945-9D37-33D1860ED199}" destId="{D2394078-87F5-AD4D-8937-77590FE46BA8}" srcOrd="0" destOrd="0" presId="urn:microsoft.com/office/officeart/2005/8/layout/arrow2"/>
    <dgm:cxn modelId="{101BF12D-A842-2441-B378-F7C5B7553A73}" type="presParOf" srcId="{2D7DBE4E-0E4E-9447-B3AF-B82B9E019903}" destId="{606CE13B-92BE-464A-B783-C973FBCBE15D}" srcOrd="0" destOrd="0" presId="urn:microsoft.com/office/officeart/2005/8/layout/arrow2"/>
    <dgm:cxn modelId="{1BDF5871-D423-BE42-AE98-7EFA8EB83577}" type="presParOf" srcId="{2D7DBE4E-0E4E-9447-B3AF-B82B9E019903}" destId="{B7C43E11-57FC-EE4A-B08F-1C8F8FD23BC6}" srcOrd="1" destOrd="0" presId="urn:microsoft.com/office/officeart/2005/8/layout/arrow2"/>
    <dgm:cxn modelId="{D73ABE50-AC8A-0C49-8FF8-7C748DEC3B1B}" type="presParOf" srcId="{B7C43E11-57FC-EE4A-B08F-1C8F8FD23BC6}" destId="{74D0C77B-3E53-9443-B93F-1BE49CF6D3C6}" srcOrd="0" destOrd="0" presId="urn:microsoft.com/office/officeart/2005/8/layout/arrow2"/>
    <dgm:cxn modelId="{52D1EB2A-FA3C-9240-929B-488FBC565E68}" type="presParOf" srcId="{B7C43E11-57FC-EE4A-B08F-1C8F8FD23BC6}" destId="{DF11B89F-1EE7-1941-9A52-F699F8E320D3}" srcOrd="1" destOrd="0" presId="urn:microsoft.com/office/officeart/2005/8/layout/arrow2"/>
    <dgm:cxn modelId="{C3080E59-0A62-B84C-980A-568799F99947}" type="presParOf" srcId="{B7C43E11-57FC-EE4A-B08F-1C8F8FD23BC6}" destId="{C904B4B8-CFA4-9B43-8C5A-B16CEED9A778}" srcOrd="2" destOrd="0" presId="urn:microsoft.com/office/officeart/2005/8/layout/arrow2"/>
    <dgm:cxn modelId="{B5F3D564-F96F-244E-B7D1-4775561939A4}" type="presParOf" srcId="{B7C43E11-57FC-EE4A-B08F-1C8F8FD23BC6}" destId="{D2394078-87F5-AD4D-8937-77590FE46BA8}" srcOrd="3" destOrd="0" presId="urn:microsoft.com/office/officeart/2005/8/layout/arrow2"/>
    <dgm:cxn modelId="{6EDEC9E4-9F93-BF4D-9713-CB5F3C480E80}" type="presParOf" srcId="{B7C43E11-57FC-EE4A-B08F-1C8F8FD23BC6}" destId="{1D8AF2E4-AB5A-BB48-96CE-7F73DE1F0411}" srcOrd="4" destOrd="0" presId="urn:microsoft.com/office/officeart/2005/8/layout/arrow2"/>
    <dgm:cxn modelId="{23346EF2-1C49-5043-99F2-A1F680E07615}" type="presParOf" srcId="{B7C43E11-57FC-EE4A-B08F-1C8F8FD23BC6}" destId="{3C9AC913-FBF4-F64B-A47A-72D8201E3654}" srcOrd="5" destOrd="0" presId="urn:microsoft.com/office/officeart/2005/8/layout/arrow2"/>
    <dgm:cxn modelId="{9585413D-BE1E-D64D-A135-13463A03B485}" type="presParOf" srcId="{B7C43E11-57FC-EE4A-B08F-1C8F8FD23BC6}" destId="{D427F1F6-B5EB-4342-9BBB-1F3DC5E8CC93}" srcOrd="6" destOrd="0" presId="urn:microsoft.com/office/officeart/2005/8/layout/arrow2"/>
    <dgm:cxn modelId="{06282F0A-689F-9A41-AF2A-86D01B7B6567}" type="presParOf" srcId="{B7C43E11-57FC-EE4A-B08F-1C8F8FD23BC6}" destId="{07850015-46F1-7847-A343-0E915B4641F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CE13B-92BE-464A-B783-C973FBCBE15D}">
      <dsp:nvSpPr>
        <dsp:cNvPr id="0" name=""/>
        <dsp:cNvSpPr/>
      </dsp:nvSpPr>
      <dsp:spPr>
        <a:xfrm>
          <a:off x="0" y="749599"/>
          <a:ext cx="4279632" cy="267477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0C77B-3E53-9443-B93F-1BE49CF6D3C6}">
      <dsp:nvSpPr>
        <dsp:cNvPr id="0" name=""/>
        <dsp:cNvSpPr/>
      </dsp:nvSpPr>
      <dsp:spPr>
        <a:xfrm>
          <a:off x="421543" y="2738558"/>
          <a:ext cx="98431" cy="9843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1B89F-1EE7-1941-9A52-F699F8E320D3}">
      <dsp:nvSpPr>
        <dsp:cNvPr id="0" name=""/>
        <dsp:cNvSpPr/>
      </dsp:nvSpPr>
      <dsp:spPr>
        <a:xfrm>
          <a:off x="470759" y="2787774"/>
          <a:ext cx="731817" cy="636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7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Basic Research (Preclinical)</a:t>
          </a:r>
        </a:p>
      </dsp:txBody>
      <dsp:txXfrm>
        <a:off x="470759" y="2787774"/>
        <a:ext cx="731817" cy="636595"/>
      </dsp:txXfrm>
    </dsp:sp>
    <dsp:sp modelId="{C904B4B8-CFA4-9B43-8C5A-B16CEED9A778}">
      <dsp:nvSpPr>
        <dsp:cNvPr id="0" name=""/>
        <dsp:cNvSpPr/>
      </dsp:nvSpPr>
      <dsp:spPr>
        <a:xfrm>
          <a:off x="1116983" y="2116406"/>
          <a:ext cx="171185" cy="171185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94078-87F5-AD4D-8937-77590FE46BA8}">
      <dsp:nvSpPr>
        <dsp:cNvPr id="0" name=""/>
        <dsp:cNvSpPr/>
      </dsp:nvSpPr>
      <dsp:spPr>
        <a:xfrm>
          <a:off x="1202576" y="2201999"/>
          <a:ext cx="898722" cy="1222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708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Phase I Trials</a:t>
          </a:r>
        </a:p>
      </dsp:txBody>
      <dsp:txXfrm>
        <a:off x="1202576" y="2201999"/>
        <a:ext cx="898722" cy="1222369"/>
      </dsp:txXfrm>
    </dsp:sp>
    <dsp:sp modelId="{1D8AF2E4-AB5A-BB48-96CE-7F73DE1F0411}">
      <dsp:nvSpPr>
        <dsp:cNvPr id="0" name=""/>
        <dsp:cNvSpPr/>
      </dsp:nvSpPr>
      <dsp:spPr>
        <a:xfrm>
          <a:off x="2005007" y="1657951"/>
          <a:ext cx="226820" cy="226820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AC913-FBF4-F64B-A47A-72D8201E3654}">
      <dsp:nvSpPr>
        <dsp:cNvPr id="0" name=""/>
        <dsp:cNvSpPr/>
      </dsp:nvSpPr>
      <dsp:spPr>
        <a:xfrm>
          <a:off x="2118417" y="1771361"/>
          <a:ext cx="898722" cy="165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87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Phase II/III Trial</a:t>
          </a:r>
        </a:p>
      </dsp:txBody>
      <dsp:txXfrm>
        <a:off x="2118417" y="1771361"/>
        <a:ext cx="898722" cy="1653007"/>
      </dsp:txXfrm>
    </dsp:sp>
    <dsp:sp modelId="{D427F1F6-B5EB-4342-9BBB-1F3DC5E8CC93}">
      <dsp:nvSpPr>
        <dsp:cNvPr id="0" name=""/>
        <dsp:cNvSpPr/>
      </dsp:nvSpPr>
      <dsp:spPr>
        <a:xfrm>
          <a:off x="2972204" y="1354632"/>
          <a:ext cx="303853" cy="303853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50015-46F1-7847-A343-0E915B4641FC}">
      <dsp:nvSpPr>
        <dsp:cNvPr id="0" name=""/>
        <dsp:cNvSpPr/>
      </dsp:nvSpPr>
      <dsp:spPr>
        <a:xfrm>
          <a:off x="3124131" y="1506559"/>
          <a:ext cx="898722" cy="1917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006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Clinical Care</a:t>
          </a:r>
        </a:p>
      </dsp:txBody>
      <dsp:txXfrm>
        <a:off x="3124131" y="1506559"/>
        <a:ext cx="898722" cy="1917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E7BBB-DD80-544A-84A6-D3E085A52AED}">
      <dsp:nvSpPr>
        <dsp:cNvPr id="0" name=""/>
        <dsp:cNvSpPr/>
      </dsp:nvSpPr>
      <dsp:spPr>
        <a:xfrm>
          <a:off x="0" y="0"/>
          <a:ext cx="5351332" cy="334458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CB0EE-A4F0-7348-A3E9-5AD9CACC3EBA}">
      <dsp:nvSpPr>
        <dsp:cNvPr id="0" name=""/>
        <dsp:cNvSpPr/>
      </dsp:nvSpPr>
      <dsp:spPr>
        <a:xfrm>
          <a:off x="679619" y="2360600"/>
          <a:ext cx="139134" cy="139134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078F9-DDB9-A241-8118-0B3C38533B58}">
      <dsp:nvSpPr>
        <dsp:cNvPr id="0" name=""/>
        <dsp:cNvSpPr/>
      </dsp:nvSpPr>
      <dsp:spPr>
        <a:xfrm>
          <a:off x="935592" y="1938398"/>
          <a:ext cx="1246860" cy="966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Clinical RWD Research </a:t>
          </a:r>
        </a:p>
      </dsp:txBody>
      <dsp:txXfrm>
        <a:off x="935592" y="1938398"/>
        <a:ext cx="1246860" cy="966584"/>
      </dsp:txXfrm>
    </dsp:sp>
    <dsp:sp modelId="{E5A61E68-9797-5A4D-BFCE-1145D46034CF}">
      <dsp:nvSpPr>
        <dsp:cNvPr id="0" name=""/>
        <dsp:cNvSpPr/>
      </dsp:nvSpPr>
      <dsp:spPr>
        <a:xfrm>
          <a:off x="1907749" y="1451542"/>
          <a:ext cx="251512" cy="2515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AE7BF-0D3C-2C47-AF0E-7F2FFA1910E4}">
      <dsp:nvSpPr>
        <dsp:cNvPr id="0" name=""/>
        <dsp:cNvSpPr/>
      </dsp:nvSpPr>
      <dsp:spPr>
        <a:xfrm>
          <a:off x="2204436" y="1180512"/>
          <a:ext cx="1284319" cy="1819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7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Science</a:t>
          </a:r>
        </a:p>
      </dsp:txBody>
      <dsp:txXfrm>
        <a:off x="2204436" y="1180512"/>
        <a:ext cx="1284319" cy="1819452"/>
      </dsp:txXfrm>
    </dsp:sp>
    <dsp:sp modelId="{CDD16887-62AC-3D44-B40C-DC2A8A274665}">
      <dsp:nvSpPr>
        <dsp:cNvPr id="0" name=""/>
        <dsp:cNvSpPr/>
      </dsp:nvSpPr>
      <dsp:spPr>
        <a:xfrm>
          <a:off x="3384717" y="898348"/>
          <a:ext cx="347836" cy="347836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71817-6FDF-E941-B80F-B70B24EDC331}">
      <dsp:nvSpPr>
        <dsp:cNvPr id="0" name=""/>
        <dsp:cNvSpPr/>
      </dsp:nvSpPr>
      <dsp:spPr>
        <a:xfrm>
          <a:off x="3840967" y="261091"/>
          <a:ext cx="1284319" cy="2324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31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Clinical Trials or basic lab research</a:t>
          </a:r>
        </a:p>
      </dsp:txBody>
      <dsp:txXfrm>
        <a:off x="3840967" y="261091"/>
        <a:ext cx="1284319" cy="2324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E7BBB-DD80-544A-84A6-D3E085A52AED}">
      <dsp:nvSpPr>
        <dsp:cNvPr id="0" name=""/>
        <dsp:cNvSpPr/>
      </dsp:nvSpPr>
      <dsp:spPr>
        <a:xfrm>
          <a:off x="0" y="0"/>
          <a:ext cx="5518273" cy="344892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CB0EE-A4F0-7348-A3E9-5AD9CACC3EBA}">
      <dsp:nvSpPr>
        <dsp:cNvPr id="0" name=""/>
        <dsp:cNvSpPr/>
      </dsp:nvSpPr>
      <dsp:spPr>
        <a:xfrm>
          <a:off x="1167135" y="2380445"/>
          <a:ext cx="143475" cy="143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078F9-DDB9-A241-8118-0B3C38533B58}">
      <dsp:nvSpPr>
        <dsp:cNvPr id="0" name=""/>
        <dsp:cNvSpPr/>
      </dsp:nvSpPr>
      <dsp:spPr>
        <a:xfrm>
          <a:off x="1238873" y="2452182"/>
          <a:ext cx="1285757" cy="996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2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Clinical NGS</a:t>
          </a:r>
        </a:p>
      </dsp:txBody>
      <dsp:txXfrm>
        <a:off x="1238873" y="2452182"/>
        <a:ext cx="1285757" cy="996738"/>
      </dsp:txXfrm>
    </dsp:sp>
    <dsp:sp modelId="{E5A61E68-9797-5A4D-BFCE-1145D46034CF}">
      <dsp:nvSpPr>
        <dsp:cNvPr id="0" name=""/>
        <dsp:cNvSpPr/>
      </dsp:nvSpPr>
      <dsp:spPr>
        <a:xfrm>
          <a:off x="2371128" y="1267655"/>
          <a:ext cx="259358" cy="2593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AE7BF-0D3C-2C47-AF0E-7F2FFA1910E4}">
      <dsp:nvSpPr>
        <dsp:cNvPr id="0" name=""/>
        <dsp:cNvSpPr/>
      </dsp:nvSpPr>
      <dsp:spPr>
        <a:xfrm>
          <a:off x="2016691" y="1572707"/>
          <a:ext cx="2392462" cy="1876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2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Science &amp; Bioinformatics</a:t>
          </a:r>
        </a:p>
      </dsp:txBody>
      <dsp:txXfrm>
        <a:off x="2016691" y="1572707"/>
        <a:ext cx="2392462" cy="1876213"/>
      </dsp:txXfrm>
    </dsp:sp>
    <dsp:sp modelId="{CDD16887-62AC-3D44-B40C-DC2A8A274665}">
      <dsp:nvSpPr>
        <dsp:cNvPr id="0" name=""/>
        <dsp:cNvSpPr/>
      </dsp:nvSpPr>
      <dsp:spPr>
        <a:xfrm>
          <a:off x="3956622" y="872577"/>
          <a:ext cx="358687" cy="358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71817-6FDF-E941-B80F-B70B24EDC331}">
      <dsp:nvSpPr>
        <dsp:cNvPr id="0" name=""/>
        <dsp:cNvSpPr/>
      </dsp:nvSpPr>
      <dsp:spPr>
        <a:xfrm>
          <a:off x="4135966" y="1051920"/>
          <a:ext cx="1324385" cy="239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06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Basic Research pre-clinical</a:t>
          </a:r>
        </a:p>
      </dsp:txBody>
      <dsp:txXfrm>
        <a:off x="4135966" y="1051920"/>
        <a:ext cx="1324385" cy="2397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9F84D-4598-1F48-8212-22464BB1301B}">
      <dsp:nvSpPr>
        <dsp:cNvPr id="0" name=""/>
        <dsp:cNvSpPr/>
      </dsp:nvSpPr>
      <dsp:spPr>
        <a:xfrm>
          <a:off x="913336" y="56784"/>
          <a:ext cx="3337689" cy="1159135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9434BC-FBF9-3848-8CCB-8F65AE463D81}">
      <dsp:nvSpPr>
        <dsp:cNvPr id="0" name=""/>
        <dsp:cNvSpPr/>
      </dsp:nvSpPr>
      <dsp:spPr>
        <a:xfrm>
          <a:off x="2263936" y="2895114"/>
          <a:ext cx="646839" cy="413976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72CE7-0B43-B346-8600-E13888F00FBE}">
      <dsp:nvSpPr>
        <dsp:cNvPr id="0" name=""/>
        <dsp:cNvSpPr/>
      </dsp:nvSpPr>
      <dsp:spPr>
        <a:xfrm>
          <a:off x="278311" y="2507641"/>
          <a:ext cx="4546181" cy="2213516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62000"/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941651"/>
              </a:solidFill>
            </a:rPr>
            <a:t>Clinical &amp; Preclinical Genomics, Data Science &amp; Bioinformatics</a:t>
          </a:r>
        </a:p>
      </dsp:txBody>
      <dsp:txXfrm>
        <a:off x="278311" y="2507641"/>
        <a:ext cx="4546181" cy="2213516"/>
      </dsp:txXfrm>
    </dsp:sp>
    <dsp:sp modelId="{ECB98491-1158-B749-B05A-B90E0B6C5553}">
      <dsp:nvSpPr>
        <dsp:cNvPr id="0" name=""/>
        <dsp:cNvSpPr/>
      </dsp:nvSpPr>
      <dsp:spPr>
        <a:xfrm>
          <a:off x="2126806" y="1305442"/>
          <a:ext cx="1164310" cy="11643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 Lab Preclinical </a:t>
          </a:r>
        </a:p>
      </dsp:txBody>
      <dsp:txXfrm>
        <a:off x="2297315" y="1475951"/>
        <a:ext cx="823292" cy="823292"/>
      </dsp:txXfrm>
    </dsp:sp>
    <dsp:sp modelId="{7C208659-C23C-DD4B-BF82-83CD39AD25FF}">
      <dsp:nvSpPr>
        <dsp:cNvPr id="0" name=""/>
        <dsp:cNvSpPr/>
      </dsp:nvSpPr>
      <dsp:spPr>
        <a:xfrm>
          <a:off x="1293678" y="431951"/>
          <a:ext cx="1164310" cy="1164310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I Clinical Trials</a:t>
          </a:r>
        </a:p>
      </dsp:txBody>
      <dsp:txXfrm>
        <a:off x="1464187" y="602460"/>
        <a:ext cx="823292" cy="823292"/>
      </dsp:txXfrm>
    </dsp:sp>
    <dsp:sp modelId="{34395B33-F8FB-E34C-9367-7D885A5D7460}">
      <dsp:nvSpPr>
        <dsp:cNvPr id="0" name=""/>
        <dsp:cNvSpPr/>
      </dsp:nvSpPr>
      <dsp:spPr>
        <a:xfrm>
          <a:off x="2483861" y="150447"/>
          <a:ext cx="1164310" cy="1164310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Clinical Real World Data</a:t>
          </a:r>
        </a:p>
      </dsp:txBody>
      <dsp:txXfrm>
        <a:off x="2654370" y="320956"/>
        <a:ext cx="823292" cy="823292"/>
      </dsp:txXfrm>
    </dsp:sp>
    <dsp:sp modelId="{783A4DB9-37EF-B44C-8DA6-4EDC40B2740A}">
      <dsp:nvSpPr>
        <dsp:cNvPr id="0" name=""/>
        <dsp:cNvSpPr/>
      </dsp:nvSpPr>
      <dsp:spPr>
        <a:xfrm>
          <a:off x="745562" y="-85519"/>
          <a:ext cx="3622298" cy="289783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CE13B-92BE-464A-B783-C973FBCBE15D}">
      <dsp:nvSpPr>
        <dsp:cNvPr id="0" name=""/>
        <dsp:cNvSpPr/>
      </dsp:nvSpPr>
      <dsp:spPr>
        <a:xfrm>
          <a:off x="0" y="554581"/>
          <a:ext cx="4033381" cy="252086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0C77B-3E53-9443-B93F-1BE49CF6D3C6}">
      <dsp:nvSpPr>
        <dsp:cNvPr id="0" name=""/>
        <dsp:cNvSpPr/>
      </dsp:nvSpPr>
      <dsp:spPr>
        <a:xfrm>
          <a:off x="397288" y="2429095"/>
          <a:ext cx="92767" cy="9276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1B89F-1EE7-1941-9A52-F699F8E320D3}">
      <dsp:nvSpPr>
        <dsp:cNvPr id="0" name=""/>
        <dsp:cNvSpPr/>
      </dsp:nvSpPr>
      <dsp:spPr>
        <a:xfrm>
          <a:off x="594400" y="2449506"/>
          <a:ext cx="1379678" cy="599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156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 Research (Preclinical)</a:t>
          </a:r>
        </a:p>
      </dsp:txBody>
      <dsp:txXfrm>
        <a:off x="594400" y="2449506"/>
        <a:ext cx="1379678" cy="599965"/>
      </dsp:txXfrm>
    </dsp:sp>
    <dsp:sp modelId="{C904B4B8-CFA4-9B43-8C5A-B16CEED9A778}">
      <dsp:nvSpPr>
        <dsp:cNvPr id="0" name=""/>
        <dsp:cNvSpPr/>
      </dsp:nvSpPr>
      <dsp:spPr>
        <a:xfrm>
          <a:off x="1052712" y="1842742"/>
          <a:ext cx="161335" cy="161335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94078-87F5-AD4D-8937-77590FE46BA8}">
      <dsp:nvSpPr>
        <dsp:cNvPr id="0" name=""/>
        <dsp:cNvSpPr/>
      </dsp:nvSpPr>
      <dsp:spPr>
        <a:xfrm>
          <a:off x="1133380" y="1923410"/>
          <a:ext cx="847010" cy="1152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88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I Trials</a:t>
          </a:r>
        </a:p>
      </dsp:txBody>
      <dsp:txXfrm>
        <a:off x="1133380" y="1923410"/>
        <a:ext cx="847010" cy="1152034"/>
      </dsp:txXfrm>
    </dsp:sp>
    <dsp:sp modelId="{1D8AF2E4-AB5A-BB48-96CE-7F73DE1F0411}">
      <dsp:nvSpPr>
        <dsp:cNvPr id="0" name=""/>
        <dsp:cNvSpPr/>
      </dsp:nvSpPr>
      <dsp:spPr>
        <a:xfrm>
          <a:off x="1889638" y="1410666"/>
          <a:ext cx="213769" cy="213769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AC913-FBF4-F64B-A47A-72D8201E3654}">
      <dsp:nvSpPr>
        <dsp:cNvPr id="0" name=""/>
        <dsp:cNvSpPr/>
      </dsp:nvSpPr>
      <dsp:spPr>
        <a:xfrm>
          <a:off x="1996523" y="1517551"/>
          <a:ext cx="847010" cy="1557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72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II/III Trial</a:t>
          </a:r>
        </a:p>
      </dsp:txBody>
      <dsp:txXfrm>
        <a:off x="1996523" y="1517551"/>
        <a:ext cx="847010" cy="1557893"/>
      </dsp:txXfrm>
    </dsp:sp>
    <dsp:sp modelId="{D427F1F6-B5EB-4342-9BBB-1F3DC5E8CC93}">
      <dsp:nvSpPr>
        <dsp:cNvPr id="0" name=""/>
        <dsp:cNvSpPr/>
      </dsp:nvSpPr>
      <dsp:spPr>
        <a:xfrm>
          <a:off x="2801183" y="1124800"/>
          <a:ext cx="286370" cy="286370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50015-46F1-7847-A343-0E915B4641FC}">
      <dsp:nvSpPr>
        <dsp:cNvPr id="0" name=""/>
        <dsp:cNvSpPr/>
      </dsp:nvSpPr>
      <dsp:spPr>
        <a:xfrm>
          <a:off x="2944368" y="1267985"/>
          <a:ext cx="847010" cy="1807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42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Clinical Care</a:t>
          </a:r>
        </a:p>
      </dsp:txBody>
      <dsp:txXfrm>
        <a:off x="2944368" y="1267985"/>
        <a:ext cx="847010" cy="18074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E7BBB-DD80-544A-84A6-D3E085A52AED}">
      <dsp:nvSpPr>
        <dsp:cNvPr id="0" name=""/>
        <dsp:cNvSpPr/>
      </dsp:nvSpPr>
      <dsp:spPr>
        <a:xfrm>
          <a:off x="0" y="0"/>
          <a:ext cx="5351332" cy="334458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CB0EE-A4F0-7348-A3E9-5AD9CACC3EBA}">
      <dsp:nvSpPr>
        <dsp:cNvPr id="0" name=""/>
        <dsp:cNvSpPr/>
      </dsp:nvSpPr>
      <dsp:spPr>
        <a:xfrm>
          <a:off x="679619" y="2360600"/>
          <a:ext cx="139134" cy="139134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078F9-DDB9-A241-8118-0B3C38533B58}">
      <dsp:nvSpPr>
        <dsp:cNvPr id="0" name=""/>
        <dsp:cNvSpPr/>
      </dsp:nvSpPr>
      <dsp:spPr>
        <a:xfrm>
          <a:off x="935592" y="1938398"/>
          <a:ext cx="1246860" cy="966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Clinical RWD Research </a:t>
          </a:r>
        </a:p>
      </dsp:txBody>
      <dsp:txXfrm>
        <a:off x="935592" y="1938398"/>
        <a:ext cx="1246860" cy="966584"/>
      </dsp:txXfrm>
    </dsp:sp>
    <dsp:sp modelId="{E5A61E68-9797-5A4D-BFCE-1145D46034CF}">
      <dsp:nvSpPr>
        <dsp:cNvPr id="0" name=""/>
        <dsp:cNvSpPr/>
      </dsp:nvSpPr>
      <dsp:spPr>
        <a:xfrm>
          <a:off x="1907749" y="1451542"/>
          <a:ext cx="251512" cy="2515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AE7BF-0D3C-2C47-AF0E-7F2FFA1910E4}">
      <dsp:nvSpPr>
        <dsp:cNvPr id="0" name=""/>
        <dsp:cNvSpPr/>
      </dsp:nvSpPr>
      <dsp:spPr>
        <a:xfrm>
          <a:off x="2204436" y="1180512"/>
          <a:ext cx="1284319" cy="1819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7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Science</a:t>
          </a:r>
        </a:p>
      </dsp:txBody>
      <dsp:txXfrm>
        <a:off x="2204436" y="1180512"/>
        <a:ext cx="1284319" cy="1819452"/>
      </dsp:txXfrm>
    </dsp:sp>
    <dsp:sp modelId="{CDD16887-62AC-3D44-B40C-DC2A8A274665}">
      <dsp:nvSpPr>
        <dsp:cNvPr id="0" name=""/>
        <dsp:cNvSpPr/>
      </dsp:nvSpPr>
      <dsp:spPr>
        <a:xfrm>
          <a:off x="3384717" y="898348"/>
          <a:ext cx="347836" cy="347836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71817-6FDF-E941-B80F-B70B24EDC331}">
      <dsp:nvSpPr>
        <dsp:cNvPr id="0" name=""/>
        <dsp:cNvSpPr/>
      </dsp:nvSpPr>
      <dsp:spPr>
        <a:xfrm>
          <a:off x="3840967" y="261091"/>
          <a:ext cx="1284319" cy="2324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31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Clinical Trials or basic lab research</a:t>
          </a:r>
        </a:p>
      </dsp:txBody>
      <dsp:txXfrm>
        <a:off x="3840967" y="261091"/>
        <a:ext cx="1284319" cy="23244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E7BBB-DD80-544A-84A6-D3E085A52AED}">
      <dsp:nvSpPr>
        <dsp:cNvPr id="0" name=""/>
        <dsp:cNvSpPr/>
      </dsp:nvSpPr>
      <dsp:spPr>
        <a:xfrm>
          <a:off x="0" y="0"/>
          <a:ext cx="5518273" cy="344892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CB0EE-A4F0-7348-A3E9-5AD9CACC3EBA}">
      <dsp:nvSpPr>
        <dsp:cNvPr id="0" name=""/>
        <dsp:cNvSpPr/>
      </dsp:nvSpPr>
      <dsp:spPr>
        <a:xfrm>
          <a:off x="1167135" y="2380445"/>
          <a:ext cx="143475" cy="143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078F9-DDB9-A241-8118-0B3C38533B58}">
      <dsp:nvSpPr>
        <dsp:cNvPr id="0" name=""/>
        <dsp:cNvSpPr/>
      </dsp:nvSpPr>
      <dsp:spPr>
        <a:xfrm>
          <a:off x="1238873" y="2452182"/>
          <a:ext cx="1285757" cy="996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2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Clinical NGS</a:t>
          </a:r>
        </a:p>
      </dsp:txBody>
      <dsp:txXfrm>
        <a:off x="1238873" y="2452182"/>
        <a:ext cx="1285757" cy="996738"/>
      </dsp:txXfrm>
    </dsp:sp>
    <dsp:sp modelId="{E5A61E68-9797-5A4D-BFCE-1145D46034CF}">
      <dsp:nvSpPr>
        <dsp:cNvPr id="0" name=""/>
        <dsp:cNvSpPr/>
      </dsp:nvSpPr>
      <dsp:spPr>
        <a:xfrm>
          <a:off x="2371128" y="1267655"/>
          <a:ext cx="259358" cy="2593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AE7BF-0D3C-2C47-AF0E-7F2FFA1910E4}">
      <dsp:nvSpPr>
        <dsp:cNvPr id="0" name=""/>
        <dsp:cNvSpPr/>
      </dsp:nvSpPr>
      <dsp:spPr>
        <a:xfrm>
          <a:off x="2016691" y="1572707"/>
          <a:ext cx="2392462" cy="1876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2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Science &amp; Bioinformatics</a:t>
          </a:r>
        </a:p>
      </dsp:txBody>
      <dsp:txXfrm>
        <a:off x="2016691" y="1572707"/>
        <a:ext cx="2392462" cy="1876213"/>
      </dsp:txXfrm>
    </dsp:sp>
    <dsp:sp modelId="{CDD16887-62AC-3D44-B40C-DC2A8A274665}">
      <dsp:nvSpPr>
        <dsp:cNvPr id="0" name=""/>
        <dsp:cNvSpPr/>
      </dsp:nvSpPr>
      <dsp:spPr>
        <a:xfrm>
          <a:off x="3956622" y="872577"/>
          <a:ext cx="358687" cy="358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71817-6FDF-E941-B80F-B70B24EDC331}">
      <dsp:nvSpPr>
        <dsp:cNvPr id="0" name=""/>
        <dsp:cNvSpPr/>
      </dsp:nvSpPr>
      <dsp:spPr>
        <a:xfrm>
          <a:off x="4135966" y="1051920"/>
          <a:ext cx="1324385" cy="239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06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Basic Research pre-clinical</a:t>
          </a:r>
        </a:p>
      </dsp:txBody>
      <dsp:txXfrm>
        <a:off x="4135966" y="1051920"/>
        <a:ext cx="1324385" cy="2397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9F84D-4598-1F48-8212-22464BB1301B}">
      <dsp:nvSpPr>
        <dsp:cNvPr id="0" name=""/>
        <dsp:cNvSpPr/>
      </dsp:nvSpPr>
      <dsp:spPr>
        <a:xfrm>
          <a:off x="913336" y="56784"/>
          <a:ext cx="3337689" cy="1159135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9434BC-FBF9-3848-8CCB-8F65AE463D81}">
      <dsp:nvSpPr>
        <dsp:cNvPr id="0" name=""/>
        <dsp:cNvSpPr/>
      </dsp:nvSpPr>
      <dsp:spPr>
        <a:xfrm>
          <a:off x="2263936" y="2895114"/>
          <a:ext cx="646839" cy="413976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72CE7-0B43-B346-8600-E13888F00FBE}">
      <dsp:nvSpPr>
        <dsp:cNvPr id="0" name=""/>
        <dsp:cNvSpPr/>
      </dsp:nvSpPr>
      <dsp:spPr>
        <a:xfrm>
          <a:off x="278311" y="2507641"/>
          <a:ext cx="4546181" cy="2213516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62000"/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941651"/>
              </a:solidFill>
            </a:rPr>
            <a:t>Clinical &amp; Preclinical Genomics, Data Science &amp; Bioinformatics</a:t>
          </a:r>
        </a:p>
      </dsp:txBody>
      <dsp:txXfrm>
        <a:off x="278311" y="2507641"/>
        <a:ext cx="4546181" cy="2213516"/>
      </dsp:txXfrm>
    </dsp:sp>
    <dsp:sp modelId="{ECB98491-1158-B749-B05A-B90E0B6C5553}">
      <dsp:nvSpPr>
        <dsp:cNvPr id="0" name=""/>
        <dsp:cNvSpPr/>
      </dsp:nvSpPr>
      <dsp:spPr>
        <a:xfrm>
          <a:off x="2126806" y="1305442"/>
          <a:ext cx="1164310" cy="11643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 Lab Preclinical </a:t>
          </a:r>
        </a:p>
      </dsp:txBody>
      <dsp:txXfrm>
        <a:off x="2297315" y="1475951"/>
        <a:ext cx="823292" cy="823292"/>
      </dsp:txXfrm>
    </dsp:sp>
    <dsp:sp modelId="{7C208659-C23C-DD4B-BF82-83CD39AD25FF}">
      <dsp:nvSpPr>
        <dsp:cNvPr id="0" name=""/>
        <dsp:cNvSpPr/>
      </dsp:nvSpPr>
      <dsp:spPr>
        <a:xfrm>
          <a:off x="1293678" y="431951"/>
          <a:ext cx="1164310" cy="1164310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I Clinical Trials</a:t>
          </a:r>
        </a:p>
      </dsp:txBody>
      <dsp:txXfrm>
        <a:off x="1464187" y="602460"/>
        <a:ext cx="823292" cy="823292"/>
      </dsp:txXfrm>
    </dsp:sp>
    <dsp:sp modelId="{34395B33-F8FB-E34C-9367-7D885A5D7460}">
      <dsp:nvSpPr>
        <dsp:cNvPr id="0" name=""/>
        <dsp:cNvSpPr/>
      </dsp:nvSpPr>
      <dsp:spPr>
        <a:xfrm>
          <a:off x="2483861" y="150447"/>
          <a:ext cx="1164310" cy="1164310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Clinical Real World Data</a:t>
          </a:r>
        </a:p>
      </dsp:txBody>
      <dsp:txXfrm>
        <a:off x="2654370" y="320956"/>
        <a:ext cx="823292" cy="823292"/>
      </dsp:txXfrm>
    </dsp:sp>
    <dsp:sp modelId="{783A4DB9-37EF-B44C-8DA6-4EDC40B2740A}">
      <dsp:nvSpPr>
        <dsp:cNvPr id="0" name=""/>
        <dsp:cNvSpPr/>
      </dsp:nvSpPr>
      <dsp:spPr>
        <a:xfrm>
          <a:off x="745562" y="-85519"/>
          <a:ext cx="3622298" cy="289783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CE13B-92BE-464A-B783-C973FBCBE15D}">
      <dsp:nvSpPr>
        <dsp:cNvPr id="0" name=""/>
        <dsp:cNvSpPr/>
      </dsp:nvSpPr>
      <dsp:spPr>
        <a:xfrm>
          <a:off x="0" y="554581"/>
          <a:ext cx="4033381" cy="252086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0C77B-3E53-9443-B93F-1BE49CF6D3C6}">
      <dsp:nvSpPr>
        <dsp:cNvPr id="0" name=""/>
        <dsp:cNvSpPr/>
      </dsp:nvSpPr>
      <dsp:spPr>
        <a:xfrm>
          <a:off x="397288" y="2429095"/>
          <a:ext cx="92767" cy="9276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1B89F-1EE7-1941-9A52-F699F8E320D3}">
      <dsp:nvSpPr>
        <dsp:cNvPr id="0" name=""/>
        <dsp:cNvSpPr/>
      </dsp:nvSpPr>
      <dsp:spPr>
        <a:xfrm>
          <a:off x="594400" y="2449506"/>
          <a:ext cx="1379678" cy="599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156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 Research (Preclinical)</a:t>
          </a:r>
        </a:p>
      </dsp:txBody>
      <dsp:txXfrm>
        <a:off x="594400" y="2449506"/>
        <a:ext cx="1379678" cy="599965"/>
      </dsp:txXfrm>
    </dsp:sp>
    <dsp:sp modelId="{C904B4B8-CFA4-9B43-8C5A-B16CEED9A778}">
      <dsp:nvSpPr>
        <dsp:cNvPr id="0" name=""/>
        <dsp:cNvSpPr/>
      </dsp:nvSpPr>
      <dsp:spPr>
        <a:xfrm>
          <a:off x="1052712" y="1842742"/>
          <a:ext cx="161335" cy="161335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94078-87F5-AD4D-8937-77590FE46BA8}">
      <dsp:nvSpPr>
        <dsp:cNvPr id="0" name=""/>
        <dsp:cNvSpPr/>
      </dsp:nvSpPr>
      <dsp:spPr>
        <a:xfrm>
          <a:off x="1133380" y="1923410"/>
          <a:ext cx="847010" cy="1152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88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I Trials</a:t>
          </a:r>
        </a:p>
      </dsp:txBody>
      <dsp:txXfrm>
        <a:off x="1133380" y="1923410"/>
        <a:ext cx="847010" cy="1152034"/>
      </dsp:txXfrm>
    </dsp:sp>
    <dsp:sp modelId="{1D8AF2E4-AB5A-BB48-96CE-7F73DE1F0411}">
      <dsp:nvSpPr>
        <dsp:cNvPr id="0" name=""/>
        <dsp:cNvSpPr/>
      </dsp:nvSpPr>
      <dsp:spPr>
        <a:xfrm>
          <a:off x="1889638" y="1410666"/>
          <a:ext cx="213769" cy="213769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AC913-FBF4-F64B-A47A-72D8201E3654}">
      <dsp:nvSpPr>
        <dsp:cNvPr id="0" name=""/>
        <dsp:cNvSpPr/>
      </dsp:nvSpPr>
      <dsp:spPr>
        <a:xfrm>
          <a:off x="1996523" y="1517551"/>
          <a:ext cx="847010" cy="1557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72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II/III Trial</a:t>
          </a:r>
        </a:p>
      </dsp:txBody>
      <dsp:txXfrm>
        <a:off x="1996523" y="1517551"/>
        <a:ext cx="847010" cy="1557893"/>
      </dsp:txXfrm>
    </dsp:sp>
    <dsp:sp modelId="{D427F1F6-B5EB-4342-9BBB-1F3DC5E8CC93}">
      <dsp:nvSpPr>
        <dsp:cNvPr id="0" name=""/>
        <dsp:cNvSpPr/>
      </dsp:nvSpPr>
      <dsp:spPr>
        <a:xfrm>
          <a:off x="2801183" y="1124800"/>
          <a:ext cx="286370" cy="286370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50015-46F1-7847-A343-0E915B4641FC}">
      <dsp:nvSpPr>
        <dsp:cNvPr id="0" name=""/>
        <dsp:cNvSpPr/>
      </dsp:nvSpPr>
      <dsp:spPr>
        <a:xfrm>
          <a:off x="2944368" y="1267985"/>
          <a:ext cx="847010" cy="1807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42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Clinical Care</a:t>
          </a:r>
        </a:p>
      </dsp:txBody>
      <dsp:txXfrm>
        <a:off x="2944368" y="1267985"/>
        <a:ext cx="847010" cy="1807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0C345-5131-7449-9A91-F2F41C7D69AD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031A5-72A2-9744-851B-020F27B7F94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186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031A5-72A2-9744-851B-020F27B7F940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649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686ccb76b_0_2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686ccb76b_0_2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25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B22F2-9F3A-0F4A-9F23-248243BB12D4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64182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 multi-cellular predictions of  drug efficacy v side effects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6895F-2F1A-F841-9BBF-A3DFF1E683A5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410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b65207e3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b65207e3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39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A7A2C-2AD8-F548-BE74-C255B4B444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6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686ccb76b_0_2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686ccb76b_0_2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200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 multi-cellular predictions of  drug efficacy v side effects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6895F-2F1A-F841-9BBF-A3DFF1E683A5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813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b65207e3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ab65207e3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749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7BDBA-D672-3F40-B073-E40DD22B566E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528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5B36-79BF-0641-B65C-2A7E544C2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8CA80-44B1-0141-BE6E-1F1FE47FC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999D9-2E27-8D4D-9F0A-3517EA9D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0603B-EA9D-2C43-9B50-ECB71CD1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7F91-96CD-394E-9A4E-FA2FFF4E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863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3C4B-46F3-0E4C-AB1D-60823DC1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F2BC9-8B3F-614D-AEAC-6A967AD6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09B4E-A186-6B4A-96B6-3C006423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5A453-5A54-6C4B-90F7-5A5FE8E1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36435-9361-5148-B901-16A0B9CB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63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D2A05-E091-A841-BA04-D88B0264A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FE925-AD86-E542-81DC-0DDB3CE2E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E73AB-EFDF-5B46-AD94-2C042AEAC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BA170-E426-3A48-9133-F56F659A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CFEB7-812D-6C4A-8B95-0CE74EB4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9122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2994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2 Content" type="objAndTwoObj">
  <p:cSld name="Title, Content, and 2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508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6197600" y="1981200"/>
            <a:ext cx="508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3"/>
          </p:nvPr>
        </p:nvSpPr>
        <p:spPr>
          <a:xfrm>
            <a:off x="6197600" y="4114800"/>
            <a:ext cx="508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224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CBDD-9EDE-F946-B0F8-D6321169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839CB-ACB6-6D41-AC2C-4B30BBF8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31A44-50F9-E74D-A2D1-2FDAFE98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A8C63-D008-AB4B-9787-D87B4225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A0375-02C4-AA41-8002-5249E38A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2734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63C4-22B4-D847-9B08-27B90A1D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DD399-F33E-E847-A9DD-1B627D92E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9CE8D-C176-744A-B6CE-41CDD2EC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C04B5-D231-FB4B-B8C8-796ACEE0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1025E-F0F7-4247-9D93-69669B31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413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9D36-06C5-1E4D-85FE-20E840DF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D3D9-9830-B149-A022-002AF6682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421D0-0288-CB4C-8E3F-7A7176439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F207B-1B5C-ED44-B6DF-459F09AF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2A17F-907B-6D41-B622-EA94DB45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944CA-1EFC-3F4F-B853-0CCEB3417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5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0D8D-C4A8-584A-96DD-16C32FCE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D195D-195A-CD41-B41B-3A8DBE5F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ABBE3-F212-1641-A4C4-78A3AF548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2EC47-6A18-D944-9F5A-9AC76E83F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B911B8-EA6E-184B-B178-286F391DF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2461F-F7CB-3F44-A9ED-29E22288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42B757-14BB-FA41-83A2-BCC3DEAA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8EF3E-DBF2-0B40-A04C-C436F139E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6803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333F-5B1F-E942-A32A-A66D968F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18673-1D38-CE45-BD89-E35E927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E4E26-BE3B-3843-A72A-578DDCAD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A9DD5-7A89-EE49-B4BA-0D21B0A9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876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2EA46-02E3-BE45-BA70-DB8C6CD1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41BBB-B75A-2641-815D-9113EC48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254C-90D0-484D-BF77-2F265B6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42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5C58-B09D-9B44-9FA1-EA4303A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068E3-3B41-5048-9EA2-3A7AFBC34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60F10-28AE-BD4C-ACF5-F211724E3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337DF-D9E1-7F4E-9314-50BBC018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80CD8-0462-4B47-9950-D0A14DC99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5C92E-561C-EC41-9B19-7C9A80E9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972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7A42-09E1-A540-A88D-BC10BE5F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0A2644-0874-D248-992D-8A952C051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A1D39-265F-BB42-958C-4191260D7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BF12B-6410-274B-BFAA-ED330AF2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EF88F-B164-974F-9BB0-2EB462E4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D4BC2-6C44-A84C-BA89-00C98844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331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63929-AAA9-3C4C-A7D1-B50220C4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B4548-B946-F447-8DD4-947F3D11D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ACE7-84C0-4243-90AA-DEAE181BC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E95D-70B8-7D4F-8DF5-4099CF06A4A2}" type="datetimeFigureOut">
              <a:rPr lang="en-IE" smtClean="0"/>
              <a:t>08/09/2022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70D5B-CEB0-674F-B457-F6B8E86F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1F332-34D2-6248-91B9-376A3AF3E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267D1-9E30-544C-9DEB-B9C4170FDC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601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gif"/><Relationship Id="rId26" Type="http://schemas.openxmlformats.org/officeDocument/2006/relationships/image" Target="../media/image25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17" Type="http://schemas.openxmlformats.org/officeDocument/2006/relationships/image" Target="../media/image40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24" Type="http://schemas.openxmlformats.org/officeDocument/2006/relationships/image" Target="../media/image2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49.png"/><Relationship Id="rId10" Type="http://schemas.openxmlformats.org/officeDocument/2006/relationships/image" Target="../media/image33.jpe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jpeg"/><Relationship Id="rId18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5.png"/><Relationship Id="rId17" Type="http://schemas.openxmlformats.org/officeDocument/2006/relationships/image" Target="../media/image65.png"/><Relationship Id="rId2" Type="http://schemas.openxmlformats.org/officeDocument/2006/relationships/image" Target="../media/image53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3.png"/><Relationship Id="rId10" Type="http://schemas.openxmlformats.org/officeDocument/2006/relationships/image" Target="../media/image51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f"/><Relationship Id="rId3" Type="http://schemas.openxmlformats.org/officeDocument/2006/relationships/image" Target="../media/image5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685699/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tiff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13" Type="http://schemas.openxmlformats.org/officeDocument/2006/relationships/image" Target="../media/image145.png"/><Relationship Id="rId18" Type="http://schemas.openxmlformats.org/officeDocument/2006/relationships/image" Target="../media/image148.jpe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4.png"/><Relationship Id="rId17" Type="http://schemas.openxmlformats.org/officeDocument/2006/relationships/image" Target="../media/image147.png"/><Relationship Id="rId2" Type="http://schemas.openxmlformats.org/officeDocument/2006/relationships/image" Target="../media/image136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04.tiff"/><Relationship Id="rId5" Type="http://schemas.openxmlformats.org/officeDocument/2006/relationships/image" Target="../media/image139.png"/><Relationship Id="rId15" Type="http://schemas.openxmlformats.org/officeDocument/2006/relationships/image" Target="../media/image6.png"/><Relationship Id="rId10" Type="http://schemas.openxmlformats.org/officeDocument/2006/relationships/image" Target="../media/image143.png"/><Relationship Id="rId4" Type="http://schemas.openxmlformats.org/officeDocument/2006/relationships/image" Target="../media/image138.png"/><Relationship Id="rId9" Type="http://schemas.openxmlformats.org/officeDocument/2006/relationships/image" Target="../media/image4.png"/><Relationship Id="rId1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researchgate.net/figure/Multi-omics-integration-representing-the-use-of-bioinformatics-to-integrate-omics-and_fig3_34119057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1878-0261.12143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pha.i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83CE25AA-22B7-41BF-AE6A-B9FBF5B195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-17253" y="267619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56342D-9471-924A-8111-A263B7BA4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624" y="1004484"/>
            <a:ext cx="5603302" cy="2887478"/>
          </a:xfrm>
        </p:spPr>
        <p:txBody>
          <a:bodyPr anchor="t">
            <a:noAutofit/>
          </a:bodyPr>
          <a:lstStyle/>
          <a:p>
            <a:r>
              <a:rPr lang="en-US" dirty="0">
                <a:solidFill>
                  <a:schemeClr val="bg2"/>
                </a:solidFill>
                <a:latin typeface="Adobe Garamond Pro" panose="02020502060506020403" pitchFamily="18" charset="77"/>
              </a:rPr>
              <a:t>Data Driven Precision Oncology</a:t>
            </a:r>
            <a:br>
              <a:rPr lang="en-IE" dirty="0">
                <a:solidFill>
                  <a:srgbClr val="92D050"/>
                </a:solidFill>
                <a:latin typeface="American Typewriter" panose="02090604020004020304" pitchFamily="18" charset="77"/>
                <a:cs typeface="Berlin Sans FB" panose="020F0502020204030204" pitchFamily="34" charset="0"/>
              </a:rPr>
            </a:br>
            <a:br>
              <a:rPr lang="en-IE" sz="11500" dirty="0">
                <a:solidFill>
                  <a:srgbClr val="92D050"/>
                </a:solidFill>
                <a:latin typeface="American Typewriter" panose="02090604020004020304" pitchFamily="18" charset="77"/>
                <a:cs typeface="Berlin Sans FB" panose="020F0502020204030204" pitchFamily="34" charset="0"/>
              </a:rPr>
            </a:br>
            <a:endParaRPr lang="en-IE" sz="11500" dirty="0">
              <a:solidFill>
                <a:srgbClr val="92D050"/>
              </a:solidFill>
              <a:latin typeface="American Typewriter" panose="02090604020004020304" pitchFamily="18" charset="77"/>
              <a:cs typeface="Berlin Sans FB" panose="020F0502020204030204" pitchFamily="34" charset="0"/>
            </a:endParaRPr>
          </a:p>
        </p:txBody>
      </p:sp>
      <p:pic>
        <p:nvPicPr>
          <p:cNvPr id="1026" name="Picture 2" descr="Storing data in DNA brings nature into the digital universe">
            <a:extLst>
              <a:ext uri="{FF2B5EF4-FFF2-40B4-BE49-F238E27FC236}">
                <a16:creationId xmlns:a16="http://schemas.microsoft.com/office/drawing/2014/main" id="{7F1A9AA7-171F-5F44-BC59-6B902C6B4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6" t="804" r="14269" b="-804"/>
          <a:stretch/>
        </p:blipFill>
        <p:spPr bwMode="auto">
          <a:xfrm>
            <a:off x="10091251" y="3891962"/>
            <a:ext cx="2083475" cy="27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46D3983-9177-A247-8796-10D3CD6F6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861" y="-20721"/>
            <a:ext cx="5977106" cy="3981713"/>
          </a:xfrm>
          <a:prstGeom prst="flowChartAlternateProcess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7B5F73-F4CA-DA49-B7F9-89321664B3A5}"/>
              </a:ext>
            </a:extLst>
          </p:cNvPr>
          <p:cNvSpPr txBox="1"/>
          <p:nvPr/>
        </p:nvSpPr>
        <p:spPr>
          <a:xfrm>
            <a:off x="574624" y="4734991"/>
            <a:ext cx="7345487" cy="1815882"/>
          </a:xfrm>
          <a:prstGeom prst="rect">
            <a:avLst/>
          </a:prstGeom>
          <a:gradFill flip="none" rotWithShape="1">
            <a:gsLst>
              <a:gs pos="6000">
                <a:srgbClr val="000228">
                  <a:alpha val="30070"/>
                  <a:lumMod val="0"/>
                </a:srgbClr>
              </a:gs>
              <a:gs pos="34000">
                <a:srgbClr val="0075B4"/>
              </a:gs>
              <a:gs pos="82000">
                <a:srgbClr val="D7FEFD">
                  <a:alpha val="3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bg2"/>
                </a:solidFill>
              </a:rPr>
              <a:t>Prof Aedin Culhane, </a:t>
            </a:r>
          </a:p>
          <a:p>
            <a:r>
              <a:rPr lang="en-IE" sz="2800" dirty="0">
                <a:solidFill>
                  <a:schemeClr val="bg2"/>
                </a:solidFill>
              </a:rPr>
              <a:t>Limerick Digital Cancer Research Centre</a:t>
            </a:r>
          </a:p>
          <a:p>
            <a:endParaRPr lang="en-IE" sz="2800" dirty="0">
              <a:solidFill>
                <a:schemeClr val="bg2"/>
              </a:solidFill>
            </a:endParaRPr>
          </a:p>
          <a:p>
            <a:r>
              <a:rPr lang="en-IE" sz="2800" dirty="0">
                <a:solidFill>
                  <a:schemeClr val="bg2"/>
                </a:solidFill>
              </a:rPr>
              <a:t>	  @</a:t>
            </a:r>
            <a:r>
              <a:rPr lang="en-IE" sz="2800" dirty="0" err="1">
                <a:solidFill>
                  <a:schemeClr val="bg2"/>
                </a:solidFill>
              </a:rPr>
              <a:t>AedinCulhane</a:t>
            </a:r>
            <a:r>
              <a:rPr lang="en-IE" sz="2800" dirty="0">
                <a:solidFill>
                  <a:schemeClr val="bg2"/>
                </a:solidFill>
              </a:rPr>
              <a:t>        </a:t>
            </a:r>
            <a:r>
              <a:rPr lang="en-IE" sz="2800" dirty="0" err="1">
                <a:solidFill>
                  <a:schemeClr val="bg2"/>
                </a:solidFill>
              </a:rPr>
              <a:t>Aedin.Culhane@ul.ie</a:t>
            </a:r>
            <a:endParaRPr lang="en-IE" sz="2800" dirty="0">
              <a:solidFill>
                <a:schemeClr val="bg2"/>
              </a:solidFill>
            </a:endParaRPr>
          </a:p>
        </p:txBody>
      </p:sp>
      <p:pic>
        <p:nvPicPr>
          <p:cNvPr id="18436" name="Picture 4" descr="Twitter Logo, history, meaning, symbol, PNG">
            <a:extLst>
              <a:ext uri="{FF2B5EF4-FFF2-40B4-BE49-F238E27FC236}">
                <a16:creationId xmlns:a16="http://schemas.microsoft.com/office/drawing/2014/main" id="{2A550CA0-0447-4240-B284-7FE68878C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77" y="5713226"/>
            <a:ext cx="1282108" cy="72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58EBA7BA-42B5-7640-8B5E-EEFD93047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526" y="5994399"/>
            <a:ext cx="2743200" cy="8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2EC36AEC-13B6-C045-93CC-4F22FF949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126" y="4898476"/>
            <a:ext cx="1292501" cy="996628"/>
          </a:xfrm>
          <a:prstGeom prst="rect">
            <a:avLst/>
          </a:prstGeom>
          <a:solidFill>
            <a:srgbClr val="0C2E49"/>
          </a:solidFill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4810B08-47B3-3748-BA2B-365E982A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725" y="3125487"/>
            <a:ext cx="2813496" cy="683225"/>
          </a:xfrm>
          <a:prstGeom prst="rect">
            <a:avLst/>
          </a:prstGeom>
          <a:solidFill>
            <a:srgbClr val="F0F3F1">
              <a:alpha val="43922"/>
            </a:srgbClr>
          </a:solidFill>
        </p:spPr>
      </p:pic>
    </p:spTree>
    <p:extLst>
      <p:ext uri="{BB962C8B-B14F-4D97-AF65-F5344CB8AC3E}">
        <p14:creationId xmlns:p14="http://schemas.microsoft.com/office/powerpoint/2010/main" val="21588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0158-359E-0644-B29C-F1A874753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04" y="31552"/>
            <a:ext cx="11695191" cy="1450757"/>
          </a:xfrm>
        </p:spPr>
        <p:txBody>
          <a:bodyPr>
            <a:normAutofit/>
          </a:bodyPr>
          <a:lstStyle/>
          <a:p>
            <a:r>
              <a:rPr lang="en-IE" dirty="0"/>
              <a:t>Skills for Interoperable, Real-time, Real-World Data</a:t>
            </a:r>
          </a:p>
        </p:txBody>
      </p:sp>
      <p:pic>
        <p:nvPicPr>
          <p:cNvPr id="14" name="Picture 1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9E8E837-85A9-5B49-8045-0B2B64EF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55" y="3970883"/>
            <a:ext cx="2820136" cy="1878664"/>
          </a:xfrm>
          <a:prstGeom prst="flowChartAlternateProcess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B0D9E6-D182-E94A-91C9-8AA5B666FDB8}"/>
              </a:ext>
            </a:extLst>
          </p:cNvPr>
          <p:cNvSpPr txBox="1"/>
          <p:nvPr/>
        </p:nvSpPr>
        <p:spPr>
          <a:xfrm>
            <a:off x="312234" y="5454738"/>
            <a:ext cx="7025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Strand II </a:t>
            </a:r>
            <a:r>
              <a:rPr lang="en-US" dirty="0"/>
              <a:t>All-Island </a:t>
            </a:r>
            <a:r>
              <a:rPr lang="en-US" dirty="0" err="1"/>
              <a:t>programme</a:t>
            </a:r>
            <a:r>
              <a:rPr lang="en-US" dirty="0"/>
              <a:t> in federated eHealth cancer research awarded €4 million from the Shared Island Unit</a:t>
            </a:r>
            <a:endParaRPr lang="en-IE" dirty="0"/>
          </a:p>
        </p:txBody>
      </p:sp>
      <p:pic>
        <p:nvPicPr>
          <p:cNvPr id="7" name="Picture 4" descr="What is FHIR? Fast Healthcare Interoperability Resources | by Victor  Savevski | Medium">
            <a:extLst>
              <a:ext uri="{FF2B5EF4-FFF2-40B4-BE49-F238E27FC236}">
                <a16:creationId xmlns:a16="http://schemas.microsoft.com/office/drawing/2014/main" id="{72857BCB-ABA4-8740-8441-CA98EE881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3"/>
          <a:stretch/>
        </p:blipFill>
        <p:spPr bwMode="auto">
          <a:xfrm>
            <a:off x="8422462" y="0"/>
            <a:ext cx="2710510" cy="55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outdoor, rock, nature&#10;&#10;Description automatically generated">
            <a:extLst>
              <a:ext uri="{FF2B5EF4-FFF2-40B4-BE49-F238E27FC236}">
                <a16:creationId xmlns:a16="http://schemas.microsoft.com/office/drawing/2014/main" id="{7AFEA5CE-F652-C546-8604-0BB300116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9" y="2152738"/>
            <a:ext cx="6388100" cy="330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1708B-FEE9-6044-B369-1839A26C75EE}"/>
              </a:ext>
            </a:extLst>
          </p:cNvPr>
          <p:cNvSpPr txBox="1"/>
          <p:nvPr/>
        </p:nvSpPr>
        <p:spPr>
          <a:xfrm>
            <a:off x="-2592349" y="756931"/>
            <a:ext cx="9820659" cy="1302686"/>
          </a:xfrm>
          <a:prstGeom prst="rect">
            <a:avLst/>
          </a:prstGeom>
        </p:spPr>
        <p:txBody>
          <a:bodyPr vert="horz" lIns="82317" tIns="41158" rIns="82317" bIns="41158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5401" b="1" spc="-4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e</a:t>
            </a:r>
            <a:r>
              <a:rPr lang="en-US" sz="5401" b="1" spc="-45" dirty="0" err="1">
                <a:solidFill>
                  <a:schemeClr val="accent6">
                    <a:lumMod val="50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Health</a:t>
            </a:r>
            <a:r>
              <a:rPr lang="en-US" sz="5401" b="1" spc="-45" dirty="0" err="1">
                <a:solidFill>
                  <a:schemeClr val="accent1"/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Hub</a:t>
            </a:r>
            <a:endParaRPr lang="en-US" sz="5401" b="1" spc="-45" dirty="0">
              <a:solidFill>
                <a:schemeClr val="accent1"/>
              </a:solidFill>
              <a:latin typeface="Urdu Typesetting" panose="020F0502020204030204" pitchFamily="34" charset="0"/>
              <a:ea typeface="+mj-ea"/>
              <a:cs typeface="Urdu Typesetting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0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Picture 54" descr="Globe Mesh - Free vector graphic on Pixabay">
            <a:extLst>
              <a:ext uri="{FF2B5EF4-FFF2-40B4-BE49-F238E27FC236}">
                <a16:creationId xmlns:a16="http://schemas.microsoft.com/office/drawing/2014/main" id="{7E0A68B9-CCC4-BE44-9444-AF56F58D7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46" y="3700892"/>
            <a:ext cx="3021520" cy="303557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C2ED9E-BBB6-114F-8109-94FCFA5E6EBE}"/>
              </a:ext>
            </a:extLst>
          </p:cNvPr>
          <p:cNvSpPr txBox="1"/>
          <p:nvPr/>
        </p:nvSpPr>
        <p:spPr>
          <a:xfrm>
            <a:off x="5152636" y="5027541"/>
            <a:ext cx="9820659" cy="1302686"/>
          </a:xfrm>
          <a:prstGeom prst="rect">
            <a:avLst/>
          </a:prstGeom>
        </p:spPr>
        <p:txBody>
          <a:bodyPr vert="horz" lIns="82317" tIns="41158" rIns="82317" bIns="41158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5401" b="1" spc="-4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e</a:t>
            </a:r>
            <a:r>
              <a:rPr lang="en-US" sz="5401" b="1" spc="-45" dirty="0" err="1">
                <a:solidFill>
                  <a:schemeClr val="accent6">
                    <a:lumMod val="50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Health</a:t>
            </a:r>
            <a:r>
              <a:rPr lang="en-US" sz="5401" b="1" spc="-45" dirty="0" err="1">
                <a:solidFill>
                  <a:schemeClr val="accent1"/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Hub</a:t>
            </a:r>
            <a:endParaRPr lang="en-US" sz="5401" b="1" spc="-45" dirty="0">
              <a:solidFill>
                <a:schemeClr val="accent1"/>
              </a:solidFill>
              <a:latin typeface="Urdu Typesetting" panose="020F0502020204030204" pitchFamily="34" charset="0"/>
              <a:ea typeface="+mj-ea"/>
              <a:cs typeface="Urdu Typesetting" panose="020F0502020204030204" pitchFamily="34" charset="0"/>
            </a:endParaRPr>
          </a:p>
        </p:txBody>
      </p:sp>
      <p:pic>
        <p:nvPicPr>
          <p:cNvPr id="1028" name="Picture 4" descr="UCC Logo [University College Cork- ucc.ie] | University college cork, University  logo, Colleges and universities">
            <a:extLst>
              <a:ext uri="{FF2B5EF4-FFF2-40B4-BE49-F238E27FC236}">
                <a16:creationId xmlns:a16="http://schemas.microsoft.com/office/drawing/2014/main" id="{9914C8C0-DFF1-EF4A-9902-19B967B0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66" y="5407929"/>
            <a:ext cx="628327" cy="29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ies in Ireland - Glion Overseas Education Consultants in Delhi |  Study Abroad Consultants">
            <a:extLst>
              <a:ext uri="{FF2B5EF4-FFF2-40B4-BE49-F238E27FC236}">
                <a16:creationId xmlns:a16="http://schemas.microsoft.com/office/drawing/2014/main" id="{848EBBC2-61DF-084D-AE38-986CCCE3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80" y="2658814"/>
            <a:ext cx="888363" cy="2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Queen's University Belfast – DATA-CAN">
            <a:extLst>
              <a:ext uri="{FF2B5EF4-FFF2-40B4-BE49-F238E27FC236}">
                <a16:creationId xmlns:a16="http://schemas.microsoft.com/office/drawing/2014/main" id="{7C77AD54-5231-8B4F-BF96-F61CF156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90" y="810029"/>
            <a:ext cx="1816647" cy="65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ational University of Ireland, Galway">
            <a:extLst>
              <a:ext uri="{FF2B5EF4-FFF2-40B4-BE49-F238E27FC236}">
                <a16:creationId xmlns:a16="http://schemas.microsoft.com/office/drawing/2014/main" id="{E96408BE-07CC-E74E-94F9-FEB37FC8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45" y="2825339"/>
            <a:ext cx="920032" cy="26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HDSI – Observational Health Data Sciences and Informatics">
            <a:extLst>
              <a:ext uri="{FF2B5EF4-FFF2-40B4-BE49-F238E27FC236}">
                <a16:creationId xmlns:a16="http://schemas.microsoft.com/office/drawing/2014/main" id="{232B76DF-D96D-B14C-AEA3-206407F6C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48" y="2778559"/>
            <a:ext cx="1688913" cy="42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HDEN | IMI Innovative Medicines Initiative">
            <a:extLst>
              <a:ext uri="{FF2B5EF4-FFF2-40B4-BE49-F238E27FC236}">
                <a16:creationId xmlns:a16="http://schemas.microsoft.com/office/drawing/2014/main" id="{CCF9A7C4-2BAF-CA45-B16C-455149A8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27" y="3181461"/>
            <a:ext cx="2587958" cy="74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iki Multi-Charger 10 in 1 Universal USB Charging Cable for  iPod/iPhone/PSP/Camera/Nokia/HTC/LG/Samsung : Amazon.co.uk: Electronics &amp;  Photo">
            <a:extLst>
              <a:ext uri="{FF2B5EF4-FFF2-40B4-BE49-F238E27FC236}">
                <a16:creationId xmlns:a16="http://schemas.microsoft.com/office/drawing/2014/main" id="{49FCB376-D4F7-4648-99AB-3D34BC953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8" r="5377"/>
          <a:stretch/>
        </p:blipFill>
        <p:spPr bwMode="auto">
          <a:xfrm rot="6054132">
            <a:off x="6178411" y="2846204"/>
            <a:ext cx="2020515" cy="188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B30C1-04CF-454D-B66E-3F610EF2EE6C}"/>
              </a:ext>
            </a:extLst>
          </p:cNvPr>
          <p:cNvSpPr txBox="1"/>
          <p:nvPr/>
        </p:nvSpPr>
        <p:spPr>
          <a:xfrm>
            <a:off x="5134516" y="4932540"/>
            <a:ext cx="2758447" cy="1475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47" dirty="0"/>
              <a:t>4 Million Euro</a:t>
            </a:r>
          </a:p>
          <a:p>
            <a:r>
              <a:rPr lang="en-US" sz="2247" dirty="0"/>
              <a:t>10 PhD Students</a:t>
            </a:r>
          </a:p>
          <a:p>
            <a:r>
              <a:rPr lang="en-US" sz="2247" dirty="0"/>
              <a:t>4 Post doctoral Fellow</a:t>
            </a:r>
          </a:p>
          <a:p>
            <a:r>
              <a:rPr lang="en-US" sz="2247" dirty="0"/>
              <a:t>7 Research Assistants</a:t>
            </a:r>
          </a:p>
        </p:txBody>
      </p:sp>
      <p:pic>
        <p:nvPicPr>
          <p:cNvPr id="1026" name="Picture 2" descr="Shared Island | The Irish Times">
            <a:extLst>
              <a:ext uri="{FF2B5EF4-FFF2-40B4-BE49-F238E27FC236}">
                <a16:creationId xmlns:a16="http://schemas.microsoft.com/office/drawing/2014/main" id="{54222EE6-F02C-1C44-AFC4-9D019D9A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020" y="5242638"/>
            <a:ext cx="2045758" cy="10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32" descr="May be an image of text that says &quot;UCD DUBLIN 中 Misericordia&quot;">
            <a:extLst>
              <a:ext uri="{FF2B5EF4-FFF2-40B4-BE49-F238E27FC236}">
                <a16:creationId xmlns:a16="http://schemas.microsoft.com/office/drawing/2014/main" id="{36BE502F-F28A-5646-A424-693BB4F5E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8805" y="2994997"/>
            <a:ext cx="274390" cy="27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317" tIns="41158" rIns="82317" bIns="41158" numCol="1" anchor="t" anchorCtr="0" compatLnSpc="1">
            <a:prstTxWarp prst="textNoShape">
              <a:avLst/>
            </a:prstTxWarp>
          </a:bodyPr>
          <a:lstStyle/>
          <a:p>
            <a:endParaRPr lang="en-US" sz="2247"/>
          </a:p>
        </p:txBody>
      </p:sp>
      <p:pic>
        <p:nvPicPr>
          <p:cNvPr id="1064" name="Picture 40" descr="UL Hospitals Group to open 60-bed block at UHL later this year - Limerick's  Live 95">
            <a:extLst>
              <a:ext uri="{FF2B5EF4-FFF2-40B4-BE49-F238E27FC236}">
                <a16:creationId xmlns:a16="http://schemas.microsoft.com/office/drawing/2014/main" id="{E55342F0-B983-8245-A095-663DC32AF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26" y="4460715"/>
            <a:ext cx="911240" cy="3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DATA-CAN">
            <a:extLst>
              <a:ext uri="{FF2B5EF4-FFF2-40B4-BE49-F238E27FC236}">
                <a16:creationId xmlns:a16="http://schemas.microsoft.com/office/drawing/2014/main" id="{ADB32447-6BAE-AB4E-8760-55A99B88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19" y="1078284"/>
            <a:ext cx="1181246" cy="43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t James's Hospital: Developing in and with the community | Eolas Magazine">
            <a:extLst>
              <a:ext uri="{FF2B5EF4-FFF2-40B4-BE49-F238E27FC236}">
                <a16:creationId xmlns:a16="http://schemas.microsoft.com/office/drawing/2014/main" id="{CFA6BC47-1FF4-B24B-A130-BFBE04AD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961">
            <a:off x="4596800" y="2986018"/>
            <a:ext cx="845256" cy="2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CSI-logo | Centre for Systems Medicine">
            <a:extLst>
              <a:ext uri="{FF2B5EF4-FFF2-40B4-BE49-F238E27FC236}">
                <a16:creationId xmlns:a16="http://schemas.microsoft.com/office/drawing/2014/main" id="{3C9CD4FE-D648-4243-9E33-0B409E0DC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812" y="3079012"/>
            <a:ext cx="412399" cy="5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ealthcare &amp; Medical Recruitment Services | Morgan McKinley Recruitment">
            <a:extLst>
              <a:ext uri="{FF2B5EF4-FFF2-40B4-BE49-F238E27FC236}">
                <a16:creationId xmlns:a16="http://schemas.microsoft.com/office/drawing/2014/main" id="{4E79BA79-7FA4-664B-AC12-0C7630C63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15" y="5758448"/>
            <a:ext cx="823166" cy="4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About - Saolta Arts">
            <a:extLst>
              <a:ext uri="{FF2B5EF4-FFF2-40B4-BE49-F238E27FC236}">
                <a16:creationId xmlns:a16="http://schemas.microsoft.com/office/drawing/2014/main" id="{C12DA36A-05F7-E547-B3B5-716727DE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36" y="2725448"/>
            <a:ext cx="955054" cy="61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eaumont-Hospital-Logo-300x150 | Irish Parachute Club">
            <a:extLst>
              <a:ext uri="{FF2B5EF4-FFF2-40B4-BE49-F238E27FC236}">
                <a16:creationId xmlns:a16="http://schemas.microsoft.com/office/drawing/2014/main" id="{A0553066-3685-1346-8044-AC71FF50E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10" y="3100825"/>
            <a:ext cx="995210" cy="49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FBF73-6BF1-D045-A16D-248F4769E7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71099" y="2484396"/>
            <a:ext cx="680015" cy="680015"/>
          </a:xfrm>
          <a:prstGeom prst="rect">
            <a:avLst/>
          </a:prstGeom>
        </p:spPr>
      </p:pic>
      <p:pic>
        <p:nvPicPr>
          <p:cNvPr id="1080" name="Picture 56" descr="BCNI (@BloodCancerIRL) / Twitter">
            <a:extLst>
              <a:ext uri="{FF2B5EF4-FFF2-40B4-BE49-F238E27FC236}">
                <a16:creationId xmlns:a16="http://schemas.microsoft.com/office/drawing/2014/main" id="{F359B813-1868-6242-BF82-09C2BAC62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782" y="1370520"/>
            <a:ext cx="1379400" cy="13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All cancer factsheet 2010-2014">
            <a:extLst>
              <a:ext uri="{FF2B5EF4-FFF2-40B4-BE49-F238E27FC236}">
                <a16:creationId xmlns:a16="http://schemas.microsoft.com/office/drawing/2014/main" id="{F14E6B62-5651-FE4F-A076-EF8B5251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42" y="1566149"/>
            <a:ext cx="1020976" cy="60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Home">
            <a:extLst>
              <a:ext uri="{FF2B5EF4-FFF2-40B4-BE49-F238E27FC236}">
                <a16:creationId xmlns:a16="http://schemas.microsoft.com/office/drawing/2014/main" id="{3822DA59-EF3B-D640-8381-A2DDBBA6A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29" y="3940586"/>
            <a:ext cx="1379400" cy="72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versity of Limerick, Ireland | See Rankings, Courses, Fees and  Acceptence Rate">
            <a:extLst>
              <a:ext uri="{FF2B5EF4-FFF2-40B4-BE49-F238E27FC236}">
                <a16:creationId xmlns:a16="http://schemas.microsoft.com/office/drawing/2014/main" id="{7C0124E1-5BA3-C945-9B19-67F783BCA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7" y="3302893"/>
            <a:ext cx="1997583" cy="199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What is FHIR? Fast Healthcare Interoperability Resources | by Victor  Savevski | Medium">
            <a:extLst>
              <a:ext uri="{FF2B5EF4-FFF2-40B4-BE49-F238E27FC236}">
                <a16:creationId xmlns:a16="http://schemas.microsoft.com/office/drawing/2014/main" id="{1FFC458C-F8AE-E54F-A4F9-C68ABF06B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3"/>
          <a:stretch/>
        </p:blipFill>
        <p:spPr bwMode="auto">
          <a:xfrm>
            <a:off x="9096036" y="3374954"/>
            <a:ext cx="1482834" cy="303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rey Filled Map Of Ireland - No/trans Clip Art at Clker.com - vector clip  art online, royalty free &amp; public domain">
            <a:extLst>
              <a:ext uri="{FF2B5EF4-FFF2-40B4-BE49-F238E27FC236}">
                <a16:creationId xmlns:a16="http://schemas.microsoft.com/office/drawing/2014/main" id="{418E9997-A56B-8B45-86D3-BEA35164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39" y="858515"/>
            <a:ext cx="3840256" cy="5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D444D-7D49-504B-9744-FAFFF31AAED2}"/>
              </a:ext>
            </a:extLst>
          </p:cNvPr>
          <p:cNvSpPr txBox="1"/>
          <p:nvPr/>
        </p:nvSpPr>
        <p:spPr>
          <a:xfrm>
            <a:off x="7742299" y="2458869"/>
            <a:ext cx="151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</a:t>
            </a:r>
          </a:p>
          <a:p>
            <a:r>
              <a:rPr lang="en-US" dirty="0"/>
              <a:t>Data Standard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ACDF73-525D-0041-98D5-5903927CF4A9}"/>
              </a:ext>
            </a:extLst>
          </p:cNvPr>
          <p:cNvSpPr txBox="1"/>
          <p:nvPr/>
        </p:nvSpPr>
        <p:spPr>
          <a:xfrm>
            <a:off x="5675067" y="2431207"/>
            <a:ext cx="167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Heterogeneous </a:t>
            </a:r>
          </a:p>
          <a:p>
            <a:r>
              <a:rPr lang="en-US" dirty="0"/>
              <a:t>Irish Data </a:t>
            </a:r>
          </a:p>
        </p:txBody>
      </p:sp>
      <p:pic>
        <p:nvPicPr>
          <p:cNvPr id="34" name="Picture 33" descr="A picture containing text, outdoor, rock, nature&#10;&#10;Description automatically generated">
            <a:extLst>
              <a:ext uri="{FF2B5EF4-FFF2-40B4-BE49-F238E27FC236}">
                <a16:creationId xmlns:a16="http://schemas.microsoft.com/office/drawing/2014/main" id="{D4DB28E4-86A4-2F45-91CB-8AAD1AA79FC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00840" y="56978"/>
            <a:ext cx="3691160" cy="19079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3B7AE25-117E-2D42-B276-35C5A1BE51C0}"/>
              </a:ext>
            </a:extLst>
          </p:cNvPr>
          <p:cNvSpPr txBox="1"/>
          <p:nvPr/>
        </p:nvSpPr>
        <p:spPr>
          <a:xfrm>
            <a:off x="2290778" y="-491631"/>
            <a:ext cx="9820659" cy="1302686"/>
          </a:xfrm>
          <a:prstGeom prst="rect">
            <a:avLst/>
          </a:prstGeom>
        </p:spPr>
        <p:txBody>
          <a:bodyPr vert="horz" lIns="82317" tIns="41158" rIns="82317" bIns="41158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5401" b="1" spc="-4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e</a:t>
            </a:r>
            <a:r>
              <a:rPr lang="en-US" sz="5401" b="1" spc="-45" dirty="0" err="1">
                <a:solidFill>
                  <a:schemeClr val="accent6">
                    <a:lumMod val="50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Health</a:t>
            </a:r>
            <a:r>
              <a:rPr lang="en-US" sz="5401" b="1" spc="-45" dirty="0" err="1">
                <a:solidFill>
                  <a:schemeClr val="accent1"/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Hub</a:t>
            </a:r>
            <a:endParaRPr lang="en-US" sz="5401" b="1" spc="-45" dirty="0">
              <a:solidFill>
                <a:schemeClr val="accent1"/>
              </a:solidFill>
              <a:latin typeface="Urdu Typesetting" panose="020F0502020204030204" pitchFamily="34" charset="0"/>
              <a:ea typeface="+mj-ea"/>
              <a:cs typeface="Urdu Typesetting" panose="020F0502020204030204" pitchFamily="34" charset="0"/>
            </a:endParaRPr>
          </a:p>
        </p:txBody>
      </p:sp>
      <p:pic>
        <p:nvPicPr>
          <p:cNvPr id="16386" name="Picture 2" descr="Mark Lawler">
            <a:extLst>
              <a:ext uri="{FF2B5EF4-FFF2-40B4-BE49-F238E27FC236}">
                <a16:creationId xmlns:a16="http://schemas.microsoft.com/office/drawing/2014/main" id="{1729151B-996C-4F44-9889-39F864A4C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2" b="4374"/>
          <a:stretch/>
        </p:blipFill>
        <p:spPr bwMode="auto">
          <a:xfrm rot="20804531">
            <a:off x="920907" y="354920"/>
            <a:ext cx="1011116" cy="11188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A064F-EE76-8448-8D04-9E9656607E36}"/>
              </a:ext>
            </a:extLst>
          </p:cNvPr>
          <p:cNvSpPr txBox="1"/>
          <p:nvPr/>
        </p:nvSpPr>
        <p:spPr>
          <a:xfrm>
            <a:off x="500567" y="136465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 Lawler (QUB)</a:t>
            </a:r>
          </a:p>
        </p:txBody>
      </p:sp>
      <p:pic>
        <p:nvPicPr>
          <p:cNvPr id="36" name="Picture 20" descr="Prof. Aedín Culhane">
            <a:extLst>
              <a:ext uri="{FF2B5EF4-FFF2-40B4-BE49-F238E27FC236}">
                <a16:creationId xmlns:a16="http://schemas.microsoft.com/office/drawing/2014/main" id="{72E1C27A-8CFE-D248-A666-11CF7CA29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57" t="3019" r="-6418" b="3565"/>
          <a:stretch/>
        </p:blipFill>
        <p:spPr bwMode="auto">
          <a:xfrm>
            <a:off x="295701" y="2272978"/>
            <a:ext cx="1125838" cy="126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CF21D16-819D-0F4E-846A-4D1A17568459}"/>
              </a:ext>
            </a:extLst>
          </p:cNvPr>
          <p:cNvSpPr txBox="1"/>
          <p:nvPr/>
        </p:nvSpPr>
        <p:spPr>
          <a:xfrm>
            <a:off x="169594" y="3552806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Aedin</a:t>
            </a:r>
            <a:r>
              <a:rPr lang="en-US" dirty="0"/>
              <a:t> Culhane (UL)</a:t>
            </a:r>
          </a:p>
        </p:txBody>
      </p:sp>
    </p:spTree>
    <p:extLst>
      <p:ext uri="{BB962C8B-B14F-4D97-AF65-F5344CB8AC3E}">
        <p14:creationId xmlns:p14="http://schemas.microsoft.com/office/powerpoint/2010/main" val="3501238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216E-6880-8B4A-9791-165BE1914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21" y="220278"/>
            <a:ext cx="10515600" cy="1325563"/>
          </a:xfrm>
        </p:spPr>
        <p:txBody>
          <a:bodyPr/>
          <a:lstStyle/>
          <a:p>
            <a:r>
              <a:rPr lang="en-US" dirty="0"/>
              <a:t>Interoperability, Standards</a:t>
            </a:r>
          </a:p>
        </p:txBody>
      </p:sp>
      <p:pic>
        <p:nvPicPr>
          <p:cNvPr id="15" name="Picture 141" descr="Map&#10;&#10;Description automatically generated">
            <a:extLst>
              <a:ext uri="{FF2B5EF4-FFF2-40B4-BE49-F238E27FC236}">
                <a16:creationId xmlns:a16="http://schemas.microsoft.com/office/drawing/2014/main" id="{B2A3CC94-528E-6F48-8587-499069B5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39" y="1654524"/>
            <a:ext cx="6137848" cy="312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oogle Shape;375;p43">
            <a:extLst>
              <a:ext uri="{FF2B5EF4-FFF2-40B4-BE49-F238E27FC236}">
                <a16:creationId xmlns:a16="http://schemas.microsoft.com/office/drawing/2014/main" id="{416D7909-75FF-0147-BA4E-51910D497D0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90" y="4933315"/>
            <a:ext cx="2630797" cy="78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97">
            <a:extLst>
              <a:ext uri="{FF2B5EF4-FFF2-40B4-BE49-F238E27FC236}">
                <a16:creationId xmlns:a16="http://schemas.microsoft.com/office/drawing/2014/main" id="{7023B71C-156D-BE4B-B1AE-94D24D344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230" y="2923446"/>
            <a:ext cx="4122872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r>
              <a:rPr lang="en-IE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 Million EHR mapped </a:t>
            </a:r>
          </a:p>
          <a:p>
            <a:r>
              <a:rPr lang="en-IE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standard format</a:t>
            </a:r>
          </a:p>
        </p:txBody>
      </p:sp>
      <p:pic>
        <p:nvPicPr>
          <p:cNvPr id="6154" name="Picture 10" descr="Provenance - FHIR v4.0.1">
            <a:extLst>
              <a:ext uri="{FF2B5EF4-FFF2-40B4-BE49-F238E27FC236}">
                <a16:creationId xmlns:a16="http://schemas.microsoft.com/office/drawing/2014/main" id="{5F3171D3-FCFF-7443-8871-E91AFBD0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599" y="4865841"/>
            <a:ext cx="3287404" cy="79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5056A8-7288-5945-B211-2F79DA75A7AD}"/>
              </a:ext>
            </a:extLst>
          </p:cNvPr>
          <p:cNvSpPr/>
          <p:nvPr/>
        </p:nvSpPr>
        <p:spPr>
          <a:xfrm>
            <a:off x="5103599" y="5747393"/>
            <a:ext cx="4878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Health Level 7 International Version 2 </a:t>
            </a:r>
          </a:p>
          <a:p>
            <a:r>
              <a:rPr lang="en-IE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Fast Healthcare Interoperability Resources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EF29FF-924F-9A4A-B43D-2512349AA95E}"/>
              </a:ext>
            </a:extLst>
          </p:cNvPr>
          <p:cNvSpPr/>
          <p:nvPr/>
        </p:nvSpPr>
        <p:spPr>
          <a:xfrm>
            <a:off x="743039" y="5745311"/>
            <a:ext cx="6776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Observational Medical Outcomes </a:t>
            </a:r>
          </a:p>
          <a:p>
            <a:r>
              <a:rPr lang="en-IE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Partnership (OMOP) </a:t>
            </a:r>
          </a:p>
          <a:p>
            <a:r>
              <a:rPr lang="en-IE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Common Data Model (CDM)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364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4D1EEF58-65EF-E240-9AA6-171F05153340}"/>
              </a:ext>
            </a:extLst>
          </p:cNvPr>
          <p:cNvSpPr/>
          <p:nvPr/>
        </p:nvSpPr>
        <p:spPr>
          <a:xfrm>
            <a:off x="266969" y="1012986"/>
            <a:ext cx="5747114" cy="53456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á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75379-199A-D840-AFB1-0C7BCCB3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17" y="-3313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Digital Data in Cancer EHR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3B1274F-1300-724C-BFE7-4DD0CA4C9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1" t="10116" r="11434" b="8401"/>
          <a:stretch/>
        </p:blipFill>
        <p:spPr>
          <a:xfrm>
            <a:off x="2705027" y="5319420"/>
            <a:ext cx="890016" cy="907239"/>
          </a:xfrm>
          <a:prstGeom prst="ellipse">
            <a:avLst/>
          </a:prstGeom>
        </p:spPr>
      </p:pic>
      <p:pic>
        <p:nvPicPr>
          <p:cNvPr id="11280" name="Picture 16" descr="Answering Common Questions about Metabolomics - Metabolon">
            <a:extLst>
              <a:ext uri="{FF2B5EF4-FFF2-40B4-BE49-F238E27FC236}">
                <a16:creationId xmlns:a16="http://schemas.microsoft.com/office/drawing/2014/main" id="{46443AE6-878D-BD48-95F5-ABC48CE4C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t="4739" r="8112" b="25334"/>
          <a:stretch/>
        </p:blipFill>
        <p:spPr bwMode="auto">
          <a:xfrm>
            <a:off x="1137713" y="1610827"/>
            <a:ext cx="1048837" cy="1079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Proteomics Data Solutions | Fast Turnaround &amp; QC">
            <a:extLst>
              <a:ext uri="{FF2B5EF4-FFF2-40B4-BE49-F238E27FC236}">
                <a16:creationId xmlns:a16="http://schemas.microsoft.com/office/drawing/2014/main" id="{21C7DB37-743C-6440-8923-33D269612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86" y="4491577"/>
            <a:ext cx="1080109" cy="108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Laboratory of Structural Biology and Cell Signaling - Research">
            <a:extLst>
              <a:ext uri="{FF2B5EF4-FFF2-40B4-BE49-F238E27FC236}">
                <a16:creationId xmlns:a16="http://schemas.microsoft.com/office/drawing/2014/main" id="{9DE01875-B5E2-2941-A7ED-DE395E3C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5" y="3393806"/>
            <a:ext cx="924003" cy="92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healthland ehr logo Png Transparent Download | Clinical research, ? logo,  Ehr">
            <a:extLst>
              <a:ext uri="{FF2B5EF4-FFF2-40B4-BE49-F238E27FC236}">
                <a16:creationId xmlns:a16="http://schemas.microsoft.com/office/drawing/2014/main" id="{5D963151-9E80-B641-8A0E-3A3D8489C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62" y="1121732"/>
            <a:ext cx="1138929" cy="114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D7A511-0E94-DE4D-9849-7A62ED06E405}"/>
              </a:ext>
            </a:extLst>
          </p:cNvPr>
          <p:cNvGrpSpPr/>
          <p:nvPr/>
        </p:nvGrpSpPr>
        <p:grpSpPr>
          <a:xfrm>
            <a:off x="4435838" y="3004420"/>
            <a:ext cx="1258932" cy="1148539"/>
            <a:chOff x="3693059" y="1521090"/>
            <a:chExt cx="1465156" cy="14392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CD47A9-00C6-C140-ACEC-289C60716293}"/>
                </a:ext>
              </a:extLst>
            </p:cNvPr>
            <p:cNvSpPr/>
            <p:nvPr/>
          </p:nvSpPr>
          <p:spPr>
            <a:xfrm>
              <a:off x="3693059" y="1521090"/>
              <a:ext cx="1465156" cy="143925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94" name="Picture 30" descr="Blood Icon #336343 - Free Icons Library">
              <a:extLst>
                <a:ext uri="{FF2B5EF4-FFF2-40B4-BE49-F238E27FC236}">
                  <a16:creationId xmlns:a16="http://schemas.microsoft.com/office/drawing/2014/main" id="{2DDE59C3-87DE-6E4A-B720-8E60B01A6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140" y="1821219"/>
              <a:ext cx="838995" cy="83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96" name="Picture 32" descr="Air pollution - Free ecology and environment icons">
            <a:extLst>
              <a:ext uri="{FF2B5EF4-FFF2-40B4-BE49-F238E27FC236}">
                <a16:creationId xmlns:a16="http://schemas.microsoft.com/office/drawing/2014/main" id="{699C8B70-A3B8-F546-A3B5-EEAEAB6D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77" y="1557757"/>
            <a:ext cx="1107659" cy="11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Oligo Synthesis | Services | Macrogen Europe">
            <a:extLst>
              <a:ext uri="{FF2B5EF4-FFF2-40B4-BE49-F238E27FC236}">
                <a16:creationId xmlns:a16="http://schemas.microsoft.com/office/drawing/2014/main" id="{18A35FB4-33D1-6042-BCAD-A427656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78" y="4459289"/>
            <a:ext cx="1048837" cy="104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40272F-4104-6F49-B596-7E20855246F3}"/>
              </a:ext>
            </a:extLst>
          </p:cNvPr>
          <p:cNvSpPr txBox="1"/>
          <p:nvPr/>
        </p:nvSpPr>
        <p:spPr>
          <a:xfrm>
            <a:off x="384660" y="4275461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EB899-C679-6C4F-9C11-3CC7BB18E2D1}"/>
              </a:ext>
            </a:extLst>
          </p:cNvPr>
          <p:cNvSpPr txBox="1"/>
          <p:nvPr/>
        </p:nvSpPr>
        <p:spPr>
          <a:xfrm>
            <a:off x="1233635" y="53986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C8ECB-46AC-324D-BA6E-6B12A3685831}"/>
              </a:ext>
            </a:extLst>
          </p:cNvPr>
          <p:cNvSpPr txBox="1"/>
          <p:nvPr/>
        </p:nvSpPr>
        <p:spPr>
          <a:xfrm>
            <a:off x="2658989" y="4677431"/>
            <a:ext cx="1115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Digital </a:t>
            </a:r>
          </a:p>
          <a:p>
            <a:r>
              <a:rPr lang="en-US" dirty="0"/>
              <a:t>Pathology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51211C-3F9B-3442-8F4F-777502FAB804}"/>
              </a:ext>
            </a:extLst>
          </p:cNvPr>
          <p:cNvSpPr txBox="1"/>
          <p:nvPr/>
        </p:nvSpPr>
        <p:spPr>
          <a:xfrm>
            <a:off x="3607970" y="5376539"/>
            <a:ext cx="130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CF6E5E-881D-084C-920F-CA8251D2C514}"/>
              </a:ext>
            </a:extLst>
          </p:cNvPr>
          <p:cNvSpPr txBox="1"/>
          <p:nvPr/>
        </p:nvSpPr>
        <p:spPr>
          <a:xfrm>
            <a:off x="4280391" y="4023133"/>
            <a:ext cx="157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Biopsies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EC4558-5CD4-AF45-8C8E-78251ECE82AB}"/>
              </a:ext>
            </a:extLst>
          </p:cNvPr>
          <p:cNvSpPr txBox="1"/>
          <p:nvPr/>
        </p:nvSpPr>
        <p:spPr>
          <a:xfrm>
            <a:off x="559932" y="2658218"/>
            <a:ext cx="150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Family History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2160FA-0717-894F-BFC8-04C9C9198B95}"/>
              </a:ext>
            </a:extLst>
          </p:cNvPr>
          <p:cNvSpPr txBox="1"/>
          <p:nvPr/>
        </p:nvSpPr>
        <p:spPr>
          <a:xfrm>
            <a:off x="2483665" y="222939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EHR medical </a:t>
            </a:r>
          </a:p>
          <a:p>
            <a:r>
              <a:rPr lang="en-US" dirty="0"/>
              <a:t>profile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059495-7B11-A245-949A-9F2FB109525B}"/>
              </a:ext>
            </a:extLst>
          </p:cNvPr>
          <p:cNvSpPr txBox="1"/>
          <p:nvPr/>
        </p:nvSpPr>
        <p:spPr>
          <a:xfrm>
            <a:off x="3639000" y="2615587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54E46B-F8E7-DF4E-A280-8BD0805B079F}"/>
              </a:ext>
            </a:extLst>
          </p:cNvPr>
          <p:cNvSpPr/>
          <p:nvPr/>
        </p:nvSpPr>
        <p:spPr>
          <a:xfrm>
            <a:off x="2128903" y="2962677"/>
            <a:ext cx="1892089" cy="17147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95A98-EE0B-AF47-A986-7CD756302185}"/>
              </a:ext>
            </a:extLst>
          </p:cNvPr>
          <p:cNvSpPr txBox="1"/>
          <p:nvPr/>
        </p:nvSpPr>
        <p:spPr>
          <a:xfrm>
            <a:off x="2294951" y="3311620"/>
            <a:ext cx="144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Integration &amp;</a:t>
            </a:r>
          </a:p>
          <a:p>
            <a:pPr algn="ctr"/>
            <a:r>
              <a:rPr lang="en-US" dirty="0"/>
              <a:t>Modelling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D35A98-1222-FF4A-9F06-F1C86BFDAE8A}"/>
              </a:ext>
            </a:extLst>
          </p:cNvPr>
          <p:cNvSpPr txBox="1"/>
          <p:nvPr/>
        </p:nvSpPr>
        <p:spPr>
          <a:xfrm>
            <a:off x="165497" y="5408937"/>
            <a:ext cx="17894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Single Cell</a:t>
            </a:r>
          </a:p>
          <a:p>
            <a:r>
              <a:rPr lang="en-US" sz="1600" dirty="0">
                <a:solidFill>
                  <a:srgbClr val="002060"/>
                </a:solidFill>
              </a:rPr>
              <a:t>Organoid</a:t>
            </a:r>
          </a:p>
          <a:p>
            <a:r>
              <a:rPr lang="en-US" sz="1600" dirty="0">
                <a:solidFill>
                  <a:srgbClr val="002060"/>
                </a:solidFill>
              </a:rPr>
              <a:t>Humanized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CF65F-73A6-E246-AAD1-FFDA45E2564C}"/>
              </a:ext>
            </a:extLst>
          </p:cNvPr>
          <p:cNvSpPr txBox="1"/>
          <p:nvPr/>
        </p:nvSpPr>
        <p:spPr>
          <a:xfrm>
            <a:off x="7169418" y="1455030"/>
            <a:ext cx="313573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history</a:t>
            </a:r>
          </a:p>
          <a:p>
            <a:r>
              <a:rPr lang="en-US" dirty="0"/>
              <a:t>Co-morbidity</a:t>
            </a:r>
          </a:p>
          <a:p>
            <a:endParaRPr lang="en-US" dirty="0"/>
          </a:p>
          <a:p>
            <a:r>
              <a:rPr lang="en-US" dirty="0"/>
              <a:t>Drugs, treatments history</a:t>
            </a:r>
          </a:p>
          <a:p>
            <a:endParaRPr lang="en-US" dirty="0"/>
          </a:p>
          <a:p>
            <a:r>
              <a:rPr lang="en-US" dirty="0"/>
              <a:t>Pathology</a:t>
            </a:r>
          </a:p>
          <a:p>
            <a:r>
              <a:rPr lang="en-US" dirty="0"/>
              <a:t>Digital Pathology</a:t>
            </a:r>
          </a:p>
          <a:p>
            <a:endParaRPr lang="en-US" dirty="0"/>
          </a:p>
          <a:p>
            <a:r>
              <a:rPr lang="en-US" dirty="0"/>
              <a:t>Germline Genetics, family risk</a:t>
            </a:r>
          </a:p>
          <a:p>
            <a:endParaRPr lang="en-US" dirty="0"/>
          </a:p>
          <a:p>
            <a:r>
              <a:rPr lang="en-US" dirty="0"/>
              <a:t>Genomics</a:t>
            </a:r>
          </a:p>
          <a:p>
            <a:r>
              <a:rPr lang="en-US" dirty="0"/>
              <a:t>Blood tests (liquid biopsies)</a:t>
            </a:r>
          </a:p>
          <a:p>
            <a:r>
              <a:rPr lang="en-US" dirty="0"/>
              <a:t>Immuno-oncology</a:t>
            </a:r>
          </a:p>
          <a:p>
            <a:endParaRPr lang="en-US" dirty="0"/>
          </a:p>
          <a:p>
            <a:r>
              <a:rPr lang="en-US" dirty="0"/>
              <a:t>Mobile Apps  -</a:t>
            </a:r>
            <a:r>
              <a:rPr lang="en-US" dirty="0" err="1"/>
              <a:t>eg</a:t>
            </a:r>
            <a:r>
              <a:rPr lang="en-US" dirty="0"/>
              <a:t>   </a:t>
            </a:r>
            <a:r>
              <a:rPr lang="en-US" dirty="0" err="1"/>
              <a:t>boutros</a:t>
            </a:r>
            <a:r>
              <a:rPr lang="en-US" dirty="0"/>
              <a:t> bear</a:t>
            </a:r>
          </a:p>
        </p:txBody>
      </p:sp>
    </p:spTree>
    <p:extLst>
      <p:ext uri="{BB962C8B-B14F-4D97-AF65-F5344CB8AC3E}">
        <p14:creationId xmlns:p14="http://schemas.microsoft.com/office/powerpoint/2010/main" val="123606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4D1EEF58-65EF-E240-9AA6-171F05153340}"/>
              </a:ext>
            </a:extLst>
          </p:cNvPr>
          <p:cNvSpPr/>
          <p:nvPr/>
        </p:nvSpPr>
        <p:spPr>
          <a:xfrm>
            <a:off x="266969" y="1012986"/>
            <a:ext cx="5747114" cy="53456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á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75379-199A-D840-AFB1-0C7BCCB3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17" y="-3313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Cancer Digital Health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3B1274F-1300-724C-BFE7-4DD0CA4C9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1" t="10116" r="11434" b="8401"/>
          <a:stretch/>
        </p:blipFill>
        <p:spPr>
          <a:xfrm>
            <a:off x="2705027" y="5319420"/>
            <a:ext cx="890016" cy="907239"/>
          </a:xfrm>
          <a:prstGeom prst="ellipse">
            <a:avLst/>
          </a:prstGeom>
        </p:spPr>
      </p:pic>
      <p:pic>
        <p:nvPicPr>
          <p:cNvPr id="11280" name="Picture 16" descr="Answering Common Questions about Metabolomics - Metabolon">
            <a:extLst>
              <a:ext uri="{FF2B5EF4-FFF2-40B4-BE49-F238E27FC236}">
                <a16:creationId xmlns:a16="http://schemas.microsoft.com/office/drawing/2014/main" id="{46443AE6-878D-BD48-95F5-ABC48CE4C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t="4739" r="8112" b="25334"/>
          <a:stretch/>
        </p:blipFill>
        <p:spPr bwMode="auto">
          <a:xfrm>
            <a:off x="1137713" y="1610827"/>
            <a:ext cx="1048837" cy="1079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Proteomics Data Solutions | Fast Turnaround &amp; QC">
            <a:extLst>
              <a:ext uri="{FF2B5EF4-FFF2-40B4-BE49-F238E27FC236}">
                <a16:creationId xmlns:a16="http://schemas.microsoft.com/office/drawing/2014/main" id="{21C7DB37-743C-6440-8923-33D269612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86" y="4491577"/>
            <a:ext cx="1080109" cy="108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Laboratory of Structural Biology and Cell Signaling - Research">
            <a:extLst>
              <a:ext uri="{FF2B5EF4-FFF2-40B4-BE49-F238E27FC236}">
                <a16:creationId xmlns:a16="http://schemas.microsoft.com/office/drawing/2014/main" id="{9DE01875-B5E2-2941-A7ED-DE395E3C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5" y="3393806"/>
            <a:ext cx="924003" cy="92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healthland ehr logo Png Transparent Download | Clinical research, ? logo,  Ehr">
            <a:extLst>
              <a:ext uri="{FF2B5EF4-FFF2-40B4-BE49-F238E27FC236}">
                <a16:creationId xmlns:a16="http://schemas.microsoft.com/office/drawing/2014/main" id="{5D963151-9E80-B641-8A0E-3A3D8489C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62" y="1121732"/>
            <a:ext cx="1138929" cy="114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D7A511-0E94-DE4D-9849-7A62ED06E405}"/>
              </a:ext>
            </a:extLst>
          </p:cNvPr>
          <p:cNvGrpSpPr/>
          <p:nvPr/>
        </p:nvGrpSpPr>
        <p:grpSpPr>
          <a:xfrm>
            <a:off x="4435838" y="3004420"/>
            <a:ext cx="1258932" cy="1148539"/>
            <a:chOff x="3693059" y="1521090"/>
            <a:chExt cx="1465156" cy="14392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CD47A9-00C6-C140-ACEC-289C60716293}"/>
                </a:ext>
              </a:extLst>
            </p:cNvPr>
            <p:cNvSpPr/>
            <p:nvPr/>
          </p:nvSpPr>
          <p:spPr>
            <a:xfrm>
              <a:off x="3693059" y="1521090"/>
              <a:ext cx="1465156" cy="143925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94" name="Picture 30" descr="Blood Icon #336343 - Free Icons Library">
              <a:extLst>
                <a:ext uri="{FF2B5EF4-FFF2-40B4-BE49-F238E27FC236}">
                  <a16:creationId xmlns:a16="http://schemas.microsoft.com/office/drawing/2014/main" id="{2DDE59C3-87DE-6E4A-B720-8E60B01A6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140" y="1821219"/>
              <a:ext cx="838995" cy="83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96" name="Picture 32" descr="Air pollution - Free ecology and environment icons">
            <a:extLst>
              <a:ext uri="{FF2B5EF4-FFF2-40B4-BE49-F238E27FC236}">
                <a16:creationId xmlns:a16="http://schemas.microsoft.com/office/drawing/2014/main" id="{699C8B70-A3B8-F546-A3B5-EEAEAB6D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77" y="1557757"/>
            <a:ext cx="1107659" cy="11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Oligo Synthesis | Services | Macrogen Europe">
            <a:extLst>
              <a:ext uri="{FF2B5EF4-FFF2-40B4-BE49-F238E27FC236}">
                <a16:creationId xmlns:a16="http://schemas.microsoft.com/office/drawing/2014/main" id="{18A35FB4-33D1-6042-BCAD-A427656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78" y="4459289"/>
            <a:ext cx="1048837" cy="104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40272F-4104-6F49-B596-7E20855246F3}"/>
              </a:ext>
            </a:extLst>
          </p:cNvPr>
          <p:cNvSpPr txBox="1"/>
          <p:nvPr/>
        </p:nvSpPr>
        <p:spPr>
          <a:xfrm>
            <a:off x="384660" y="4275461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EB899-C679-6C4F-9C11-3CC7BB18E2D1}"/>
              </a:ext>
            </a:extLst>
          </p:cNvPr>
          <p:cNvSpPr txBox="1"/>
          <p:nvPr/>
        </p:nvSpPr>
        <p:spPr>
          <a:xfrm>
            <a:off x="1233635" y="53986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C8ECB-46AC-324D-BA6E-6B12A3685831}"/>
              </a:ext>
            </a:extLst>
          </p:cNvPr>
          <p:cNvSpPr txBox="1"/>
          <p:nvPr/>
        </p:nvSpPr>
        <p:spPr>
          <a:xfrm>
            <a:off x="2658989" y="4677431"/>
            <a:ext cx="1115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Digital </a:t>
            </a:r>
          </a:p>
          <a:p>
            <a:r>
              <a:rPr lang="en-US" dirty="0"/>
              <a:t>Pathology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51211C-3F9B-3442-8F4F-777502FAB804}"/>
              </a:ext>
            </a:extLst>
          </p:cNvPr>
          <p:cNvSpPr txBox="1"/>
          <p:nvPr/>
        </p:nvSpPr>
        <p:spPr>
          <a:xfrm>
            <a:off x="3607970" y="5376539"/>
            <a:ext cx="130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CF6E5E-881D-084C-920F-CA8251D2C514}"/>
              </a:ext>
            </a:extLst>
          </p:cNvPr>
          <p:cNvSpPr txBox="1"/>
          <p:nvPr/>
        </p:nvSpPr>
        <p:spPr>
          <a:xfrm>
            <a:off x="4280391" y="4023133"/>
            <a:ext cx="157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Biopsies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EC4558-5CD4-AF45-8C8E-78251ECE82AB}"/>
              </a:ext>
            </a:extLst>
          </p:cNvPr>
          <p:cNvSpPr txBox="1"/>
          <p:nvPr/>
        </p:nvSpPr>
        <p:spPr>
          <a:xfrm>
            <a:off x="559932" y="2658218"/>
            <a:ext cx="150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Family History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2160FA-0717-894F-BFC8-04C9C9198B95}"/>
              </a:ext>
            </a:extLst>
          </p:cNvPr>
          <p:cNvSpPr txBox="1"/>
          <p:nvPr/>
        </p:nvSpPr>
        <p:spPr>
          <a:xfrm>
            <a:off x="2483665" y="222939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EHR medical </a:t>
            </a:r>
          </a:p>
          <a:p>
            <a:r>
              <a:rPr lang="en-US" dirty="0"/>
              <a:t>profile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059495-7B11-A245-949A-9F2FB109525B}"/>
              </a:ext>
            </a:extLst>
          </p:cNvPr>
          <p:cNvSpPr txBox="1"/>
          <p:nvPr/>
        </p:nvSpPr>
        <p:spPr>
          <a:xfrm>
            <a:off x="3639000" y="2615587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569759-10F4-8F42-B733-3CBFC77358C1}"/>
              </a:ext>
            </a:extLst>
          </p:cNvPr>
          <p:cNvGrpSpPr/>
          <p:nvPr/>
        </p:nvGrpSpPr>
        <p:grpSpPr>
          <a:xfrm>
            <a:off x="6881007" y="1436044"/>
            <a:ext cx="3846095" cy="2250663"/>
            <a:chOff x="7507705" y="1411139"/>
            <a:chExt cx="3846095" cy="225066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3A0BD91-317F-3D4E-824D-C0974E8BE72C}"/>
                </a:ext>
              </a:extLst>
            </p:cNvPr>
            <p:cNvSpPr/>
            <p:nvPr/>
          </p:nvSpPr>
          <p:spPr>
            <a:xfrm>
              <a:off x="7507705" y="1411139"/>
              <a:ext cx="3846095" cy="225066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oogle Shape;375;p43">
              <a:extLst>
                <a:ext uri="{FF2B5EF4-FFF2-40B4-BE49-F238E27FC236}">
                  <a16:creationId xmlns:a16="http://schemas.microsoft.com/office/drawing/2014/main" id="{7FEA7C22-3127-2D47-9A27-C2FEC4F752C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9573" y="2313992"/>
              <a:ext cx="1789522" cy="536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8" name="Picture 34" descr="Python (programming language) - Wikipedia">
              <a:extLst>
                <a:ext uri="{FF2B5EF4-FFF2-40B4-BE49-F238E27FC236}">
                  <a16:creationId xmlns:a16="http://schemas.microsoft.com/office/drawing/2014/main" id="{0BA42424-4242-D44E-848C-E2862136B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0085" y="2791834"/>
              <a:ext cx="696820" cy="696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id="{5192E52E-A1E3-854A-8AB8-269EDEA13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0657" y="1531987"/>
              <a:ext cx="1914942" cy="60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ELIXIR Europe (@ELIXIREurope) / Twitter">
              <a:extLst>
                <a:ext uri="{FF2B5EF4-FFF2-40B4-BE49-F238E27FC236}">
                  <a16:creationId xmlns:a16="http://schemas.microsoft.com/office/drawing/2014/main" id="{C2CD9052-4DBF-FF42-B552-907B36F58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93" b="12126"/>
            <a:stretch/>
          </p:blipFill>
          <p:spPr bwMode="auto">
            <a:xfrm>
              <a:off x="9483918" y="2261163"/>
              <a:ext cx="852931" cy="625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E358D187-BE4E-DE48-8075-8133AC9B3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343" y="1531489"/>
              <a:ext cx="1054100" cy="8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00" name="Picture 36" descr="What is AnVIL? | The AnVIL">
              <a:extLst>
                <a:ext uri="{FF2B5EF4-FFF2-40B4-BE49-F238E27FC236}">
                  <a16:creationId xmlns:a16="http://schemas.microsoft.com/office/drawing/2014/main" id="{3FA17C1E-F249-714B-9FFA-0583AE2E6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973" y="2980687"/>
              <a:ext cx="1914943" cy="559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DEE090C-23E3-F749-81CE-A1E13FB2EFDD}"/>
              </a:ext>
            </a:extLst>
          </p:cNvPr>
          <p:cNvSpPr txBox="1"/>
          <p:nvPr/>
        </p:nvSpPr>
        <p:spPr>
          <a:xfrm>
            <a:off x="8087296" y="1034824"/>
            <a:ext cx="138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293EDF-B771-F649-AC52-3AF7298EF820}"/>
              </a:ext>
            </a:extLst>
          </p:cNvPr>
          <p:cNvSpPr txBox="1"/>
          <p:nvPr/>
        </p:nvSpPr>
        <p:spPr>
          <a:xfrm>
            <a:off x="8228993" y="3914967"/>
            <a:ext cx="124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Technology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0B427D-A896-CF40-9CED-EEF5254A80B8}"/>
              </a:ext>
            </a:extLst>
          </p:cNvPr>
          <p:cNvGrpSpPr/>
          <p:nvPr/>
        </p:nvGrpSpPr>
        <p:grpSpPr>
          <a:xfrm>
            <a:off x="6406181" y="4270839"/>
            <a:ext cx="4864906" cy="1909718"/>
            <a:chOff x="6819251" y="4507649"/>
            <a:chExt cx="4864906" cy="190971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8A5B3FF-475D-774F-9CB5-5D7FB032B856}"/>
                </a:ext>
              </a:extLst>
            </p:cNvPr>
            <p:cNvGrpSpPr/>
            <p:nvPr/>
          </p:nvGrpSpPr>
          <p:grpSpPr>
            <a:xfrm>
              <a:off x="6900022" y="4613152"/>
              <a:ext cx="4784135" cy="1714561"/>
              <a:chOff x="6900022" y="4613152"/>
              <a:chExt cx="4784135" cy="1714561"/>
            </a:xfrm>
          </p:grpSpPr>
          <p:pic>
            <p:nvPicPr>
              <p:cNvPr id="11268" name="Picture 4" descr="AI - Free technology icons">
                <a:extLst>
                  <a:ext uri="{FF2B5EF4-FFF2-40B4-BE49-F238E27FC236}">
                    <a16:creationId xmlns:a16="http://schemas.microsoft.com/office/drawing/2014/main" id="{55FE96BB-BBD7-C64B-82BE-12CD1516D8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2550" y="4760432"/>
                <a:ext cx="838833" cy="838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70" name="Picture 6" descr="Device connected - Free technology icons">
                <a:extLst>
                  <a:ext uri="{FF2B5EF4-FFF2-40B4-BE49-F238E27FC236}">
                    <a16:creationId xmlns:a16="http://schemas.microsoft.com/office/drawing/2014/main" id="{CC5BE363-0D7E-C644-9AAF-33475A5EF3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9958" y="4755067"/>
                <a:ext cx="849563" cy="849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86" name="Picture 22" descr="Cloud, data, storage icon - Download on Iconfinder">
                <a:extLst>
                  <a:ext uri="{FF2B5EF4-FFF2-40B4-BE49-F238E27FC236}">
                    <a16:creationId xmlns:a16="http://schemas.microsoft.com/office/drawing/2014/main" id="{56A916D4-5F40-6948-8B5B-96AC1C302E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0584" y="4613152"/>
                <a:ext cx="1133392" cy="1133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1557D-FF21-A747-93D4-AA3BC778E162}"/>
                  </a:ext>
                </a:extLst>
              </p:cNvPr>
              <p:cNvSpPr txBox="1"/>
              <p:nvPr/>
            </p:nvSpPr>
            <p:spPr>
              <a:xfrm>
                <a:off x="10432789" y="5681382"/>
                <a:ext cx="12513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Connected </a:t>
                </a:r>
              </a:p>
              <a:p>
                <a:r>
                  <a:rPr lang="en-US" dirty="0"/>
                  <a:t>devices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E6A989-D9AC-ED46-B42D-05AD1CA5AFE8}"/>
                  </a:ext>
                </a:extLst>
              </p:cNvPr>
              <p:cNvSpPr txBox="1"/>
              <p:nvPr/>
            </p:nvSpPr>
            <p:spPr>
              <a:xfrm>
                <a:off x="9541518" y="5819881"/>
                <a:ext cx="760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AI/ML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AC5EAA-5080-1E4A-89A7-B04CDCF8F130}"/>
                  </a:ext>
                </a:extLst>
              </p:cNvPr>
              <p:cNvSpPr txBox="1"/>
              <p:nvPr/>
            </p:nvSpPr>
            <p:spPr>
              <a:xfrm>
                <a:off x="8219359" y="5681382"/>
                <a:ext cx="11910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Cloud </a:t>
                </a:r>
              </a:p>
              <a:p>
                <a:r>
                  <a:rPr lang="en-US" dirty="0"/>
                  <a:t>computing</a:t>
                </a:r>
              </a:p>
            </p:txBody>
          </p:sp>
          <p:pic>
            <p:nvPicPr>
              <p:cNvPr id="11304" name="Picture 40" descr="Workload Types | Solutions | Kings Distributed Systems">
                <a:extLst>
                  <a:ext uri="{FF2B5EF4-FFF2-40B4-BE49-F238E27FC236}">
                    <a16:creationId xmlns:a16="http://schemas.microsoft.com/office/drawing/2014/main" id="{3D546D11-0F21-5E4E-A16A-79AABF55B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114519" y="4811103"/>
                <a:ext cx="737491" cy="737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FC277DF-D299-F04D-B1CB-BFB9773C8D4D}"/>
                  </a:ext>
                </a:extLst>
              </p:cNvPr>
              <p:cNvSpPr txBox="1"/>
              <p:nvPr/>
            </p:nvSpPr>
            <p:spPr>
              <a:xfrm>
                <a:off x="6900022" y="5681382"/>
                <a:ext cx="11882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Federated </a:t>
                </a:r>
              </a:p>
              <a:p>
                <a:r>
                  <a:rPr lang="en-US" dirty="0"/>
                  <a:t>learning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1EDB880-8B2D-524D-9BDB-357980F483E6}"/>
                </a:ext>
              </a:extLst>
            </p:cNvPr>
            <p:cNvSpPr/>
            <p:nvPr/>
          </p:nvSpPr>
          <p:spPr>
            <a:xfrm>
              <a:off x="6819251" y="4507649"/>
              <a:ext cx="4815286" cy="19097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F254E46B-F8E7-DF4E-A280-8BD0805B079F}"/>
              </a:ext>
            </a:extLst>
          </p:cNvPr>
          <p:cNvSpPr/>
          <p:nvPr/>
        </p:nvSpPr>
        <p:spPr>
          <a:xfrm>
            <a:off x="2128903" y="2962677"/>
            <a:ext cx="1892089" cy="17147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95A98-EE0B-AF47-A986-7CD756302185}"/>
              </a:ext>
            </a:extLst>
          </p:cNvPr>
          <p:cNvSpPr txBox="1"/>
          <p:nvPr/>
        </p:nvSpPr>
        <p:spPr>
          <a:xfrm>
            <a:off x="2294951" y="3311620"/>
            <a:ext cx="144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Integration &amp;</a:t>
            </a:r>
          </a:p>
          <a:p>
            <a:pPr algn="ctr"/>
            <a:r>
              <a:rPr lang="en-US" dirty="0"/>
              <a:t>Modelling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D35A98-1222-FF4A-9F06-F1C86BFDAE8A}"/>
              </a:ext>
            </a:extLst>
          </p:cNvPr>
          <p:cNvSpPr txBox="1"/>
          <p:nvPr/>
        </p:nvSpPr>
        <p:spPr>
          <a:xfrm>
            <a:off x="165497" y="5408937"/>
            <a:ext cx="17894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Single Cell</a:t>
            </a:r>
          </a:p>
          <a:p>
            <a:r>
              <a:rPr lang="en-US" sz="1600" dirty="0">
                <a:solidFill>
                  <a:srgbClr val="002060"/>
                </a:solidFill>
              </a:rPr>
              <a:t>Organoid</a:t>
            </a:r>
          </a:p>
          <a:p>
            <a:r>
              <a:rPr lang="en-US" sz="1600" dirty="0">
                <a:solidFill>
                  <a:srgbClr val="002060"/>
                </a:solidFill>
              </a:rPr>
              <a:t>Humanized Models</a:t>
            </a:r>
          </a:p>
        </p:txBody>
      </p:sp>
    </p:spTree>
    <p:extLst>
      <p:ext uri="{BB962C8B-B14F-4D97-AF65-F5344CB8AC3E}">
        <p14:creationId xmlns:p14="http://schemas.microsoft.com/office/powerpoint/2010/main" val="48072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D362-A56B-3344-8DA0-FFAB3A49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What's so important about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B7D8-0B46-E24C-9644-070964BF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59" y="1647503"/>
            <a:ext cx="4261927" cy="4351338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Data source (EHR) is held locally within each site</a:t>
            </a:r>
          </a:p>
          <a:p>
            <a:r>
              <a:rPr lang="en-IE" sz="3200" dirty="0"/>
              <a:t>Researchers can query internal database</a:t>
            </a:r>
          </a:p>
          <a:p>
            <a:r>
              <a:rPr lang="en-IE" sz="3200" dirty="0"/>
              <a:t>Limited silos of data is a problem. </a:t>
            </a:r>
          </a:p>
          <a:p>
            <a:r>
              <a:rPr lang="en-IE" sz="3200" dirty="0"/>
              <a:t>Studies are underpowered especially in rare disease</a:t>
            </a:r>
          </a:p>
        </p:txBody>
      </p:sp>
      <p:pic>
        <p:nvPicPr>
          <p:cNvPr id="2050" name="Picture 2" descr="Tools: OMOP">
            <a:extLst>
              <a:ext uri="{FF2B5EF4-FFF2-40B4-BE49-F238E27FC236}">
                <a16:creationId xmlns:a16="http://schemas.microsoft.com/office/drawing/2014/main" id="{0E058E20-CB28-6546-9D43-BA4603E04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07"/>
          <a:stretch/>
        </p:blipFill>
        <p:spPr bwMode="auto">
          <a:xfrm>
            <a:off x="4502736" y="1825625"/>
            <a:ext cx="7287162" cy="1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57F6A7A-54B7-C345-A620-5C9383E981B8}"/>
              </a:ext>
            </a:extLst>
          </p:cNvPr>
          <p:cNvGrpSpPr/>
          <p:nvPr/>
        </p:nvGrpSpPr>
        <p:grpSpPr>
          <a:xfrm>
            <a:off x="6625882" y="2110154"/>
            <a:ext cx="827649" cy="858129"/>
            <a:chOff x="9833317" y="14068"/>
            <a:chExt cx="982394" cy="830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C93E08-E3C6-B042-9AB7-27636F7C75EC}"/>
                </a:ext>
              </a:extLst>
            </p:cNvPr>
            <p:cNvCxnSpPr/>
            <p:nvPr/>
          </p:nvCxnSpPr>
          <p:spPr>
            <a:xfrm>
              <a:off x="9833317" y="365125"/>
              <a:ext cx="8862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051F7FC-760A-034A-A724-D27EC0A6F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3317" y="545661"/>
              <a:ext cx="8839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F75F0F-A887-C54F-BC9C-846B9DAD3BBA}"/>
                </a:ext>
              </a:extLst>
            </p:cNvPr>
            <p:cNvSpPr txBox="1"/>
            <p:nvPr/>
          </p:nvSpPr>
          <p:spPr>
            <a:xfrm>
              <a:off x="10047850" y="14068"/>
              <a:ext cx="7678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48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CC3908-9859-A84B-AFFA-19B7BB5855EE}"/>
              </a:ext>
            </a:extLst>
          </p:cNvPr>
          <p:cNvGrpSpPr/>
          <p:nvPr/>
        </p:nvGrpSpPr>
        <p:grpSpPr>
          <a:xfrm>
            <a:off x="8666065" y="2043608"/>
            <a:ext cx="827649" cy="858129"/>
            <a:chOff x="9833317" y="14068"/>
            <a:chExt cx="982394" cy="83099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0A2319E-7030-1948-9524-30F2D51AB56E}"/>
                </a:ext>
              </a:extLst>
            </p:cNvPr>
            <p:cNvCxnSpPr/>
            <p:nvPr/>
          </p:nvCxnSpPr>
          <p:spPr>
            <a:xfrm>
              <a:off x="9833317" y="365125"/>
              <a:ext cx="8862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341DB74-CB7C-3743-A9CD-F30F8452B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3317" y="545661"/>
              <a:ext cx="8839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E2815B-37E5-0C4A-8E93-517222353AD6}"/>
                </a:ext>
              </a:extLst>
            </p:cNvPr>
            <p:cNvSpPr txBox="1"/>
            <p:nvPr/>
          </p:nvSpPr>
          <p:spPr>
            <a:xfrm>
              <a:off x="10047850" y="14068"/>
              <a:ext cx="7678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48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825CF-DF8A-5849-BAB4-8A7FFA7E54B4}"/>
              </a:ext>
            </a:extLst>
          </p:cNvPr>
          <p:cNvGrpSpPr/>
          <p:nvPr/>
        </p:nvGrpSpPr>
        <p:grpSpPr>
          <a:xfrm>
            <a:off x="6816204" y="5888523"/>
            <a:ext cx="827649" cy="858129"/>
            <a:chOff x="9833317" y="14068"/>
            <a:chExt cx="982394" cy="83099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34C39C-E399-5B44-B155-D02F63BBCDF0}"/>
                </a:ext>
              </a:extLst>
            </p:cNvPr>
            <p:cNvCxnSpPr/>
            <p:nvPr/>
          </p:nvCxnSpPr>
          <p:spPr>
            <a:xfrm>
              <a:off x="9833317" y="365125"/>
              <a:ext cx="8862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99D453-C724-8248-A5EE-47E99B3469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3317" y="545661"/>
              <a:ext cx="8839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A5C4BC-7CAB-3040-ADB4-55B1026419FE}"/>
                </a:ext>
              </a:extLst>
            </p:cNvPr>
            <p:cNvSpPr txBox="1"/>
            <p:nvPr/>
          </p:nvSpPr>
          <p:spPr>
            <a:xfrm>
              <a:off x="10047850" y="14068"/>
              <a:ext cx="7678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48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77AFDE1-A9F4-4841-BC18-FE5D6CBA6837}"/>
              </a:ext>
            </a:extLst>
          </p:cNvPr>
          <p:cNvSpPr txBox="1"/>
          <p:nvPr/>
        </p:nvSpPr>
        <p:spPr>
          <a:xfrm>
            <a:off x="6235430" y="6470535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Unable to “Communicate”</a:t>
            </a:r>
          </a:p>
        </p:txBody>
      </p:sp>
    </p:spTree>
    <p:extLst>
      <p:ext uri="{BB962C8B-B14F-4D97-AF65-F5344CB8AC3E}">
        <p14:creationId xmlns:p14="http://schemas.microsoft.com/office/powerpoint/2010/main" val="87012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D362-A56B-3344-8DA0-FFAB3A49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What's so important about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B7D8-0B46-E24C-9644-070964BF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59" y="1647503"/>
            <a:ext cx="3424311" cy="43513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Data can be locally secure </a:t>
            </a:r>
          </a:p>
          <a:p>
            <a:r>
              <a:rPr lang="en-IE" dirty="0"/>
              <a:t>but globally accessed</a:t>
            </a:r>
          </a:p>
          <a:p>
            <a:r>
              <a:rPr lang="en-IE" dirty="0"/>
              <a:t>Query can be sent to each data source</a:t>
            </a:r>
          </a:p>
          <a:p>
            <a:r>
              <a:rPr lang="en-IE" dirty="0"/>
              <a:t>Summarized results (not data) returned</a:t>
            </a:r>
          </a:p>
          <a:p>
            <a:r>
              <a:rPr lang="en-IE" dirty="0"/>
              <a:t>Aggregated over many</a:t>
            </a:r>
          </a:p>
        </p:txBody>
      </p:sp>
      <p:pic>
        <p:nvPicPr>
          <p:cNvPr id="2050" name="Picture 2" descr="Tools: OMOP">
            <a:extLst>
              <a:ext uri="{FF2B5EF4-FFF2-40B4-BE49-F238E27FC236}">
                <a16:creationId xmlns:a16="http://schemas.microsoft.com/office/drawing/2014/main" id="{0E058E20-CB28-6546-9D43-BA4603E04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36" y="1825625"/>
            <a:ext cx="7287162" cy="389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57F6A7A-54B7-C345-A620-5C9383E981B8}"/>
              </a:ext>
            </a:extLst>
          </p:cNvPr>
          <p:cNvGrpSpPr/>
          <p:nvPr/>
        </p:nvGrpSpPr>
        <p:grpSpPr>
          <a:xfrm>
            <a:off x="6625882" y="2110154"/>
            <a:ext cx="827649" cy="858129"/>
            <a:chOff x="9833317" y="14068"/>
            <a:chExt cx="982394" cy="830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C93E08-E3C6-B042-9AB7-27636F7C75EC}"/>
                </a:ext>
              </a:extLst>
            </p:cNvPr>
            <p:cNvCxnSpPr/>
            <p:nvPr/>
          </p:nvCxnSpPr>
          <p:spPr>
            <a:xfrm>
              <a:off x="9833317" y="365125"/>
              <a:ext cx="8862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051F7FC-760A-034A-A724-D27EC0A6F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3317" y="545661"/>
              <a:ext cx="8839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F75F0F-A887-C54F-BC9C-846B9DAD3BBA}"/>
                </a:ext>
              </a:extLst>
            </p:cNvPr>
            <p:cNvSpPr txBox="1"/>
            <p:nvPr/>
          </p:nvSpPr>
          <p:spPr>
            <a:xfrm>
              <a:off x="10047850" y="14068"/>
              <a:ext cx="7678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48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CC3908-9859-A84B-AFFA-19B7BB5855EE}"/>
              </a:ext>
            </a:extLst>
          </p:cNvPr>
          <p:cNvGrpSpPr/>
          <p:nvPr/>
        </p:nvGrpSpPr>
        <p:grpSpPr>
          <a:xfrm>
            <a:off x="8666065" y="2043608"/>
            <a:ext cx="827649" cy="858129"/>
            <a:chOff x="9833317" y="14068"/>
            <a:chExt cx="982394" cy="83099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0A2319E-7030-1948-9524-30F2D51AB56E}"/>
                </a:ext>
              </a:extLst>
            </p:cNvPr>
            <p:cNvCxnSpPr/>
            <p:nvPr/>
          </p:nvCxnSpPr>
          <p:spPr>
            <a:xfrm>
              <a:off x="9833317" y="365125"/>
              <a:ext cx="8862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341DB74-CB7C-3743-A9CD-F30F8452B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3317" y="545661"/>
              <a:ext cx="8839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E2815B-37E5-0C4A-8E93-517222353AD6}"/>
                </a:ext>
              </a:extLst>
            </p:cNvPr>
            <p:cNvSpPr txBox="1"/>
            <p:nvPr/>
          </p:nvSpPr>
          <p:spPr>
            <a:xfrm>
              <a:off x="10047850" y="14068"/>
              <a:ext cx="7678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48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11762F-042B-C345-A01B-BE2CCCDA2EED}"/>
              </a:ext>
            </a:extLst>
          </p:cNvPr>
          <p:cNvGrpSpPr/>
          <p:nvPr/>
        </p:nvGrpSpPr>
        <p:grpSpPr>
          <a:xfrm>
            <a:off x="6625882" y="3460653"/>
            <a:ext cx="827649" cy="858129"/>
            <a:chOff x="9833317" y="14068"/>
            <a:chExt cx="982394" cy="83099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B3C700-70C3-E948-BB81-454019E355DB}"/>
                </a:ext>
              </a:extLst>
            </p:cNvPr>
            <p:cNvCxnSpPr/>
            <p:nvPr/>
          </p:nvCxnSpPr>
          <p:spPr>
            <a:xfrm>
              <a:off x="9833317" y="365125"/>
              <a:ext cx="8862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B23A21-7093-DF43-B315-44E405579F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3317" y="545661"/>
              <a:ext cx="8839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95FB21-8673-E844-9422-6E0E37A25E6E}"/>
                </a:ext>
              </a:extLst>
            </p:cNvPr>
            <p:cNvSpPr txBox="1"/>
            <p:nvPr/>
          </p:nvSpPr>
          <p:spPr>
            <a:xfrm>
              <a:off x="10047850" y="14068"/>
              <a:ext cx="7678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48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CE8935-9FC6-F34D-94A9-2ACB4A46A86C}"/>
              </a:ext>
            </a:extLst>
          </p:cNvPr>
          <p:cNvGrpSpPr/>
          <p:nvPr/>
        </p:nvGrpSpPr>
        <p:grpSpPr>
          <a:xfrm>
            <a:off x="8624583" y="3436033"/>
            <a:ext cx="827649" cy="858129"/>
            <a:chOff x="9833317" y="14068"/>
            <a:chExt cx="982394" cy="83099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5BADDF-5DDB-6D45-B60C-C3D671C07492}"/>
                </a:ext>
              </a:extLst>
            </p:cNvPr>
            <p:cNvCxnSpPr/>
            <p:nvPr/>
          </p:nvCxnSpPr>
          <p:spPr>
            <a:xfrm>
              <a:off x="9833317" y="365125"/>
              <a:ext cx="8862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8FECF38-7423-364F-A3F6-CF8D5E02C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3317" y="545661"/>
              <a:ext cx="8839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BB2897-B7CB-2C4F-8C51-100962CCF036}"/>
                </a:ext>
              </a:extLst>
            </p:cNvPr>
            <p:cNvSpPr txBox="1"/>
            <p:nvPr/>
          </p:nvSpPr>
          <p:spPr>
            <a:xfrm>
              <a:off x="10047850" y="14068"/>
              <a:ext cx="7678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48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825CF-DF8A-5849-BAB4-8A7FFA7E54B4}"/>
              </a:ext>
            </a:extLst>
          </p:cNvPr>
          <p:cNvGrpSpPr/>
          <p:nvPr/>
        </p:nvGrpSpPr>
        <p:grpSpPr>
          <a:xfrm>
            <a:off x="6816204" y="5888523"/>
            <a:ext cx="827649" cy="858129"/>
            <a:chOff x="9833317" y="14068"/>
            <a:chExt cx="982394" cy="83099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34C39C-E399-5B44-B155-D02F63BBCDF0}"/>
                </a:ext>
              </a:extLst>
            </p:cNvPr>
            <p:cNvCxnSpPr/>
            <p:nvPr/>
          </p:nvCxnSpPr>
          <p:spPr>
            <a:xfrm>
              <a:off x="9833317" y="365125"/>
              <a:ext cx="8862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99D453-C724-8248-A5EE-47E99B3469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3317" y="545661"/>
              <a:ext cx="8839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A5C4BC-7CAB-3040-ADB4-55B1026419FE}"/>
                </a:ext>
              </a:extLst>
            </p:cNvPr>
            <p:cNvSpPr txBox="1"/>
            <p:nvPr/>
          </p:nvSpPr>
          <p:spPr>
            <a:xfrm>
              <a:off x="10047850" y="14068"/>
              <a:ext cx="7678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48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77AFDE1-A9F4-4841-BC18-FE5D6CBA6837}"/>
              </a:ext>
            </a:extLst>
          </p:cNvPr>
          <p:cNvSpPr txBox="1"/>
          <p:nvPr/>
        </p:nvSpPr>
        <p:spPr>
          <a:xfrm>
            <a:off x="6235430" y="6470535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Unable to “Communicate”</a:t>
            </a:r>
          </a:p>
        </p:txBody>
      </p:sp>
    </p:spTree>
    <p:extLst>
      <p:ext uri="{BB962C8B-B14F-4D97-AF65-F5344CB8AC3E}">
        <p14:creationId xmlns:p14="http://schemas.microsoft.com/office/powerpoint/2010/main" val="2011694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0158-359E-0644-B29C-F1A874753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95" y="371683"/>
            <a:ext cx="10380573" cy="1432273"/>
          </a:xfrm>
        </p:spPr>
        <p:txBody>
          <a:bodyPr>
            <a:normAutofit/>
          </a:bodyPr>
          <a:lstStyle/>
          <a:p>
            <a:r>
              <a:rPr lang="en-IE" dirty="0"/>
              <a:t>Real-time, Real-World Data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3471E75-EDEE-184C-850D-26F1D2DA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16" y="682039"/>
            <a:ext cx="3729967" cy="2340553"/>
          </a:xfrm>
          <a:prstGeom prst="rect">
            <a:avLst/>
          </a:prstGeom>
        </p:spPr>
      </p:pic>
      <p:pic>
        <p:nvPicPr>
          <p:cNvPr id="13" name="Picture 1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C53C189-4D7E-0844-ABD1-5EB227C5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60" y="3467100"/>
            <a:ext cx="5243523" cy="3294202"/>
          </a:xfrm>
          <a:prstGeom prst="rect">
            <a:avLst/>
          </a:prstGeom>
        </p:spPr>
      </p:pic>
      <p:pic>
        <p:nvPicPr>
          <p:cNvPr id="14" name="Picture 1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9E8E837-85A9-5B49-8045-0B2B64EF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10" y="1852316"/>
            <a:ext cx="4100450" cy="2731559"/>
          </a:xfrm>
          <a:prstGeom prst="flowChartAlternateProcess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B0D9E6-D182-E94A-91C9-8AA5B666FDB8}"/>
              </a:ext>
            </a:extLst>
          </p:cNvPr>
          <p:cNvSpPr txBox="1"/>
          <p:nvPr/>
        </p:nvSpPr>
        <p:spPr>
          <a:xfrm>
            <a:off x="671205" y="4632235"/>
            <a:ext cx="3307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EHR Insurance &amp; medical records, inpatients, outpatient and GP data mapped to a common format  provide </a:t>
            </a:r>
          </a:p>
          <a:p>
            <a:r>
              <a:rPr lang="en-IE" b="1" u="sng" dirty="0">
                <a:solidFill>
                  <a:srgbClr val="FF9300"/>
                </a:solidFill>
              </a:rPr>
              <a:t>Real-time, real-world </a:t>
            </a:r>
            <a:r>
              <a:rPr lang="en-IE" b="1" dirty="0">
                <a:solidFill>
                  <a:srgbClr val="FF9300"/>
                </a:solidFill>
              </a:rPr>
              <a:t>surveillance and research</a:t>
            </a:r>
          </a:p>
        </p:txBody>
      </p:sp>
      <p:pic>
        <p:nvPicPr>
          <p:cNvPr id="7" name="Picture 2" descr="Chapter 6: Understanding Data Harmonization — Informatics playbook  documentation">
            <a:extLst>
              <a:ext uri="{FF2B5EF4-FFF2-40B4-BE49-F238E27FC236}">
                <a16:creationId xmlns:a16="http://schemas.microsoft.com/office/drawing/2014/main" id="{BEE839DA-A713-3C4F-A1C7-8F5BB1B51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2" t="17455" b="9518"/>
          <a:stretch/>
        </p:blipFill>
        <p:spPr bwMode="auto">
          <a:xfrm>
            <a:off x="3593095" y="1803956"/>
            <a:ext cx="2156620" cy="374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What is FHIR? Fast Healthcare Interoperability Resources | by Victor  Savevski | Medium">
            <a:extLst>
              <a:ext uri="{FF2B5EF4-FFF2-40B4-BE49-F238E27FC236}">
                <a16:creationId xmlns:a16="http://schemas.microsoft.com/office/drawing/2014/main" id="{736F3B8A-BD00-1846-810A-BDFC555AD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74"/>
          <a:stretch/>
        </p:blipFill>
        <p:spPr bwMode="auto">
          <a:xfrm>
            <a:off x="607717" y="654599"/>
            <a:ext cx="3010771" cy="55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air - The Scholarly Kitchen">
            <a:extLst>
              <a:ext uri="{FF2B5EF4-FFF2-40B4-BE49-F238E27FC236}">
                <a16:creationId xmlns:a16="http://schemas.microsoft.com/office/drawing/2014/main" id="{B139E880-7BA8-434F-8F97-BC9C7E3A4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827" y="323323"/>
            <a:ext cx="1345843" cy="143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92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696766-D343-6E43-9428-06361063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46" y="416609"/>
            <a:ext cx="10380573" cy="1432273"/>
          </a:xfrm>
        </p:spPr>
        <p:txBody>
          <a:bodyPr>
            <a:normAutofit/>
          </a:bodyPr>
          <a:lstStyle/>
          <a:p>
            <a:r>
              <a:rPr lang="en-IE" dirty="0"/>
              <a:t>Clinically actionable genes in EHR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6FD18C-DEDF-B84A-A5E7-6E2DE738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50" y="2507986"/>
            <a:ext cx="4804705" cy="233380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FAE2D450-E275-F049-8792-51EBCF51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26" y="2172956"/>
            <a:ext cx="4804705" cy="34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4AF2872-83D3-DF48-874A-8107D920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60" y="5522173"/>
            <a:ext cx="3874727" cy="133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58CB2F-7E7A-3A40-B552-AC3855E17954}"/>
              </a:ext>
            </a:extLst>
          </p:cNvPr>
          <p:cNvSpPr/>
          <p:nvPr/>
        </p:nvSpPr>
        <p:spPr>
          <a:xfrm>
            <a:off x="6696050" y="6072059"/>
            <a:ext cx="490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https://</a:t>
            </a:r>
            <a:r>
              <a:rPr lang="en-IE" dirty="0" err="1"/>
              <a:t>www.nature.com</a:t>
            </a:r>
            <a:r>
              <a:rPr lang="en-IE" dirty="0"/>
              <a:t>/collections/</a:t>
            </a:r>
            <a:r>
              <a:rPr lang="en-IE" dirty="0" err="1"/>
              <a:t>ccigjichjc</a:t>
            </a:r>
            <a:r>
              <a:rPr lang="en-I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06786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543344" y="2297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Our RWD research impact during COVID-19</a:t>
            </a:r>
            <a:endParaRPr dirty="0"/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2" y="3657613"/>
            <a:ext cx="2991334" cy="89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024" y="1520930"/>
            <a:ext cx="4277133" cy="203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456" y="5029117"/>
            <a:ext cx="1678113" cy="12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CE6A970F-7554-1C48-91D0-9E68C95C3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160" y="3959630"/>
            <a:ext cx="4434859" cy="213897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15198F-BEFA-3440-B5A7-2986DE9BC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281" y="2322982"/>
            <a:ext cx="4255446" cy="3578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4433B-40A8-2D4C-99D2-56CBA72138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1375" y="1988986"/>
            <a:ext cx="1245097" cy="388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395E55-B39B-8647-8963-77E7377C3E11}"/>
              </a:ext>
            </a:extLst>
          </p:cNvPr>
          <p:cNvSpPr/>
          <p:nvPr/>
        </p:nvSpPr>
        <p:spPr>
          <a:xfrm>
            <a:off x="4721908" y="1953650"/>
            <a:ext cx="2764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0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956,374 patient records</a:t>
            </a:r>
            <a:endParaRPr lang="en-I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F9F230-43C6-784E-9066-F345E84555CA}"/>
              </a:ext>
            </a:extLst>
          </p:cNvPr>
          <p:cNvCxnSpPr>
            <a:cxnSpLocks/>
          </p:cNvCxnSpPr>
          <p:nvPr/>
        </p:nvCxnSpPr>
        <p:spPr>
          <a:xfrm flipH="1">
            <a:off x="5415421" y="2266790"/>
            <a:ext cx="680579" cy="302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OHDSI is running a virtual study-a-thon on COVID-19, March 26th to 29th. –  ehden.eu">
            <a:extLst>
              <a:ext uri="{FF2B5EF4-FFF2-40B4-BE49-F238E27FC236}">
                <a16:creationId xmlns:a16="http://schemas.microsoft.com/office/drawing/2014/main" id="{1E098572-92CE-4A4C-BA5E-B9735B369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2" y="1253472"/>
            <a:ext cx="3071853" cy="202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7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8EBC-FC38-6739-1C48-43EAE65A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7D422-837E-AFB4-5C1F-1C61631B9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introduce computational oncology and our lab</a:t>
            </a:r>
          </a:p>
          <a:p>
            <a:endParaRPr lang="en-US" dirty="0"/>
          </a:p>
          <a:p>
            <a:r>
              <a:rPr lang="en-US" dirty="0"/>
              <a:t>eHealth -Hub for Cancer</a:t>
            </a:r>
          </a:p>
          <a:p>
            <a:endParaRPr lang="en-US" dirty="0"/>
          </a:p>
          <a:p>
            <a:r>
              <a:rPr lang="en-US" dirty="0"/>
              <a:t>Recent work</a:t>
            </a:r>
          </a:p>
          <a:p>
            <a:pPr lvl="1"/>
            <a:r>
              <a:rPr lang="en-US" dirty="0"/>
              <a:t>CAR T-Cell in renal cancer.  Wang et al., Mol </a:t>
            </a:r>
            <a:r>
              <a:rPr lang="en-US" dirty="0" err="1"/>
              <a:t>Ther</a:t>
            </a:r>
            <a:r>
              <a:rPr lang="en-US" dirty="0"/>
              <a:t> </a:t>
            </a:r>
            <a:r>
              <a:rPr lang="en-US" dirty="0" err="1"/>
              <a:t>Oncolytics</a:t>
            </a:r>
            <a:r>
              <a:rPr lang="en-US" dirty="0"/>
              <a:t>  2021</a:t>
            </a:r>
          </a:p>
          <a:p>
            <a:pPr lvl="1"/>
            <a:r>
              <a:rPr lang="en-US" dirty="0"/>
              <a:t>Sensitivity to NK cell killing.  </a:t>
            </a:r>
            <a:r>
              <a:rPr lang="en-US" dirty="0" err="1">
                <a:solidFill>
                  <a:srgbClr val="222222"/>
                </a:solidFill>
                <a:latin typeface="Harding"/>
              </a:rPr>
              <a:t>Scheffer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 et al., </a:t>
            </a:r>
            <a:r>
              <a:rPr lang="en-US" dirty="0"/>
              <a:t>Nat Genet. 2021 </a:t>
            </a:r>
          </a:p>
          <a:p>
            <a:pPr lvl="1"/>
            <a:r>
              <a:rPr lang="en-US" dirty="0"/>
              <a:t>GVHD and tissue resident cells (unpublished)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1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21A3-9967-BC42-9CB7-5DF1C52EA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Hydroxychloroquine and COVID-19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D7DDC-DB22-3E4B-B413-342D819D3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March 1 to April 30, 2020, Donald J Trump made 11 tweets about unproven therapies and mentioned these therapies 65 times in White House briefings, especially touting hydroxychloroquine and chloroquine</a:t>
            </a:r>
            <a:endParaRPr lang="en-IE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5EF045E-9785-AC4E-9601-287FD5DA3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91"/>
          <a:stretch/>
        </p:blipFill>
        <p:spPr bwMode="auto">
          <a:xfrm>
            <a:off x="5079146" y="3428999"/>
            <a:ext cx="6405261" cy="177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CD24BF-3832-2F47-9C75-4CDF9AB99C17}"/>
              </a:ext>
            </a:extLst>
          </p:cNvPr>
          <p:cNvSpPr/>
          <p:nvPr/>
        </p:nvSpPr>
        <p:spPr>
          <a:xfrm>
            <a:off x="5941388" y="6184179"/>
            <a:ext cx="4989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F4A8B"/>
                </a:solidFill>
                <a:latin typeface="arial" panose="020B0604020202020204" pitchFamily="34" charset="0"/>
                <a:hlinkClick r:id="rId3"/>
              </a:rPr>
              <a:t>J Med Internet Res. 2020 Nov; 22(11): e20044.</a:t>
            </a:r>
            <a:endParaRPr lang="en-IE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FD6F4D-540E-2B42-ABF7-367BBF38B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70" y="2952565"/>
            <a:ext cx="2729766" cy="3486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B68890-2672-174C-8054-8251C9FD8171}"/>
              </a:ext>
            </a:extLst>
          </p:cNvPr>
          <p:cNvSpPr/>
          <p:nvPr/>
        </p:nvSpPr>
        <p:spPr>
          <a:xfrm>
            <a:off x="5630343" y="5299182"/>
            <a:ext cx="516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</a:rPr>
              <a:t>Google searches (blue line) </a:t>
            </a:r>
            <a:r>
              <a:rPr lang="en-US" dirty="0">
                <a:solidFill>
                  <a:srgbClr val="FF9300"/>
                </a:solidFill>
                <a:latin typeface="Times New Roman" panose="02020603050405020304" pitchFamily="18" charset="0"/>
              </a:rPr>
              <a:t>    Purchases (orange line)</a:t>
            </a:r>
            <a:endParaRPr lang="en-IE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0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900A84-0F41-974A-B059-2568CDFF3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5"/>
          <a:stretch/>
        </p:blipFill>
        <p:spPr>
          <a:xfrm>
            <a:off x="639987" y="137678"/>
            <a:ext cx="11312061" cy="6139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A1598F-C2C1-9043-A009-A42C247C1209}"/>
              </a:ext>
            </a:extLst>
          </p:cNvPr>
          <p:cNvSpPr txBox="1"/>
          <p:nvPr/>
        </p:nvSpPr>
        <p:spPr>
          <a:xfrm>
            <a:off x="4641764" y="5892528"/>
            <a:ext cx="356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/>
              <a:t>EMA Recommendation</a:t>
            </a:r>
          </a:p>
          <a:p>
            <a:pPr algn="ctr"/>
            <a:r>
              <a:rPr lang="en-IE" dirty="0"/>
              <a:t>REAL WORLD IMPACT FROM RWD</a:t>
            </a:r>
          </a:p>
        </p:txBody>
      </p:sp>
      <p:pic>
        <p:nvPicPr>
          <p:cNvPr id="13" name="Google Shape;372;p43">
            <a:extLst>
              <a:ext uri="{FF2B5EF4-FFF2-40B4-BE49-F238E27FC236}">
                <a16:creationId xmlns:a16="http://schemas.microsoft.com/office/drawing/2014/main" id="{5CF86E00-93EC-D84B-81D7-56C7911F26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8601"/>
          <a:stretch/>
        </p:blipFill>
        <p:spPr>
          <a:xfrm>
            <a:off x="900149" y="6035622"/>
            <a:ext cx="3648169" cy="8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A25379-739A-634D-A01C-DEC6458060DB}"/>
              </a:ext>
            </a:extLst>
          </p:cNvPr>
          <p:cNvSpPr/>
          <p:nvPr/>
        </p:nvSpPr>
        <p:spPr>
          <a:xfrm>
            <a:off x="2393425" y="5321499"/>
            <a:ext cx="2159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SansRegular"/>
              </a:rPr>
              <a:t>Initial draft </a:t>
            </a:r>
          </a:p>
          <a:p>
            <a:r>
              <a:rPr lang="en-US" dirty="0">
                <a:solidFill>
                  <a:srgbClr val="000000"/>
                </a:solidFill>
                <a:latin typeface="GillSansRegular"/>
              </a:rPr>
              <a:t> April 10</a:t>
            </a:r>
            <a:r>
              <a:rPr lang="en-US" baseline="30000" dirty="0">
                <a:solidFill>
                  <a:srgbClr val="000000"/>
                </a:solidFill>
                <a:latin typeface="GillSansRegular"/>
              </a:rPr>
              <a:t>th</a:t>
            </a:r>
            <a:r>
              <a:rPr lang="en-US" dirty="0">
                <a:solidFill>
                  <a:srgbClr val="000000"/>
                </a:solidFill>
                <a:latin typeface="GillSansRegular"/>
              </a:rPr>
              <a:t> 2020</a:t>
            </a:r>
            <a:endParaRPr lang="en-I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CED4C8-602E-3946-A756-04BA9CB69013}"/>
              </a:ext>
            </a:extLst>
          </p:cNvPr>
          <p:cNvSpPr/>
          <p:nvPr/>
        </p:nvSpPr>
        <p:spPr>
          <a:xfrm>
            <a:off x="5414351" y="5459999"/>
            <a:ext cx="172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SansRegular"/>
              </a:rPr>
              <a:t> April 23</a:t>
            </a:r>
            <a:r>
              <a:rPr lang="en-US" baseline="30000" dirty="0">
                <a:solidFill>
                  <a:srgbClr val="000000"/>
                </a:solidFill>
                <a:latin typeface="GillSansRegular"/>
              </a:rPr>
              <a:t>rd</a:t>
            </a:r>
            <a:r>
              <a:rPr lang="en-US" dirty="0">
                <a:solidFill>
                  <a:srgbClr val="000000"/>
                </a:solidFill>
                <a:latin typeface="GillSansRegular"/>
              </a:rPr>
              <a:t> 2020</a:t>
            </a:r>
            <a:endParaRPr lang="en-I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000B13-7246-1544-A3F8-05B21A47D4D9}"/>
              </a:ext>
            </a:extLst>
          </p:cNvPr>
          <p:cNvSpPr/>
          <p:nvPr/>
        </p:nvSpPr>
        <p:spPr>
          <a:xfrm>
            <a:off x="8861481" y="5366509"/>
            <a:ext cx="172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SansRegular"/>
              </a:rPr>
              <a:t> Aug 21</a:t>
            </a:r>
            <a:r>
              <a:rPr lang="en-US" baseline="30000" dirty="0">
                <a:solidFill>
                  <a:srgbClr val="000000"/>
                </a:solidFill>
                <a:latin typeface="GillSansRegular"/>
              </a:rPr>
              <a:t>st</a:t>
            </a:r>
            <a:r>
              <a:rPr lang="en-US" dirty="0">
                <a:solidFill>
                  <a:srgbClr val="000000"/>
                </a:solidFill>
                <a:latin typeface="GillSansRegular"/>
              </a:rPr>
              <a:t>  2020</a:t>
            </a:r>
            <a:endParaRPr lang="en-I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01858C-FD43-344F-A685-66D77AB711A1}"/>
              </a:ext>
            </a:extLst>
          </p:cNvPr>
          <p:cNvSpPr/>
          <p:nvPr/>
        </p:nvSpPr>
        <p:spPr>
          <a:xfrm>
            <a:off x="130630" y="4534791"/>
            <a:ext cx="1724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SansRegular"/>
              </a:rPr>
              <a:t>Study-a-thon </a:t>
            </a:r>
          </a:p>
          <a:p>
            <a:r>
              <a:rPr lang="en-US" dirty="0">
                <a:solidFill>
                  <a:srgbClr val="000000"/>
                </a:solidFill>
                <a:latin typeface="GillSansRegular"/>
              </a:rPr>
              <a:t>March 26-29</a:t>
            </a:r>
            <a:r>
              <a:rPr lang="en-US" baseline="30000" dirty="0">
                <a:solidFill>
                  <a:srgbClr val="000000"/>
                </a:solidFill>
                <a:latin typeface="GillSansRegular"/>
              </a:rPr>
              <a:t>th</a:t>
            </a:r>
            <a:endParaRPr lang="en-IE" dirty="0"/>
          </a:p>
        </p:txBody>
      </p:sp>
      <p:pic>
        <p:nvPicPr>
          <p:cNvPr id="21" name="Google Shape;375;p43">
            <a:extLst>
              <a:ext uri="{FF2B5EF4-FFF2-40B4-BE49-F238E27FC236}">
                <a16:creationId xmlns:a16="http://schemas.microsoft.com/office/drawing/2014/main" id="{FE212159-4213-DF44-AFC7-A12C7FED95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30" y="3943874"/>
            <a:ext cx="1513753" cy="576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0AE8861A-3FB9-6744-8B49-EB2287B9BC7C}"/>
              </a:ext>
            </a:extLst>
          </p:cNvPr>
          <p:cNvSpPr/>
          <p:nvPr/>
        </p:nvSpPr>
        <p:spPr>
          <a:xfrm>
            <a:off x="1751960" y="4564316"/>
            <a:ext cx="368833" cy="32273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1313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F99E197-1571-4140-AB2C-8A91D1E2CC21}"/>
              </a:ext>
            </a:extLst>
          </p:cNvPr>
          <p:cNvGraphicFramePr/>
          <p:nvPr/>
        </p:nvGraphicFramePr>
        <p:xfrm>
          <a:off x="290449" y="1742639"/>
          <a:ext cx="5351332" cy="3448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8A32129-8D13-4846-A603-8AF08869E891}"/>
              </a:ext>
            </a:extLst>
          </p:cNvPr>
          <p:cNvGraphicFramePr/>
          <p:nvPr/>
        </p:nvGraphicFramePr>
        <p:xfrm>
          <a:off x="701458" y="3077786"/>
          <a:ext cx="6450903" cy="3448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2F0B34-DBE0-0A45-B7A1-7B5A3B90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94" y="184489"/>
            <a:ext cx="10380573" cy="1432273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chemeClr val="accent5">
                    <a:lumMod val="50000"/>
                  </a:schemeClr>
                </a:solidFill>
              </a:rPr>
              <a:t>Data Driven Clinical Oncology Research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D2C973F-C452-8F42-BC13-6906D51E23A5}"/>
              </a:ext>
            </a:extLst>
          </p:cNvPr>
          <p:cNvGraphicFramePr/>
          <p:nvPr/>
        </p:nvGraphicFramePr>
        <p:xfrm>
          <a:off x="7277621" y="1891069"/>
          <a:ext cx="5174712" cy="4635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0305C79-DCCF-A441-9082-D032A199EE0A}"/>
              </a:ext>
            </a:extLst>
          </p:cNvPr>
          <p:cNvGraphicFramePr/>
          <p:nvPr/>
        </p:nvGraphicFramePr>
        <p:xfrm>
          <a:off x="3244240" y="3922570"/>
          <a:ext cx="4033381" cy="3630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735056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g. 3">
            <a:extLst>
              <a:ext uri="{FF2B5EF4-FFF2-40B4-BE49-F238E27FC236}">
                <a16:creationId xmlns:a16="http://schemas.microsoft.com/office/drawing/2014/main" id="{A51A7231-264F-2F49-B2B3-41E28F68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386" y="1735281"/>
            <a:ext cx="4485255" cy="43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C8374-0947-9E48-BAE1-286363E5A3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668816" y="3790516"/>
            <a:ext cx="2295812" cy="1894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14A99-DCB0-6D41-BBB6-C0E4A6B2B7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984457" y="3817351"/>
            <a:ext cx="2471145" cy="1767972"/>
          </a:xfrm>
          <a:prstGeom prst="rect">
            <a:avLst/>
          </a:prstGeom>
        </p:spPr>
      </p:pic>
      <p:pic>
        <p:nvPicPr>
          <p:cNvPr id="4" name="Content Placeholder 3" descr="Screen Shot 2017-05-04 at 01.31.46.png">
            <a:extLst>
              <a:ext uri="{FF2B5EF4-FFF2-40B4-BE49-F238E27FC236}">
                <a16:creationId xmlns:a16="http://schemas.microsoft.com/office/drawing/2014/main" id="{D9DCF778-E67F-1C46-9F7C-651787D15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>
          <a:xfrm>
            <a:off x="1515833" y="2510833"/>
            <a:ext cx="1939768" cy="1065973"/>
          </a:xfrm>
          <a:prstGeom prst="rect">
            <a:avLst/>
          </a:prstGeom>
        </p:spPr>
      </p:pic>
      <p:pic>
        <p:nvPicPr>
          <p:cNvPr id="3" name="Picture 4" descr="Electronic health records cannot replace a doctor who knows you">
            <a:extLst>
              <a:ext uri="{FF2B5EF4-FFF2-40B4-BE49-F238E27FC236}">
                <a16:creationId xmlns:a16="http://schemas.microsoft.com/office/drawing/2014/main" id="{11BB965B-CFB1-5749-B589-43ED730E3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7" t="7575" r="11179" b="33334"/>
          <a:stretch/>
        </p:blipFill>
        <p:spPr bwMode="auto">
          <a:xfrm>
            <a:off x="3972407" y="2397325"/>
            <a:ext cx="1640016" cy="126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38;p41">
            <a:extLst>
              <a:ext uri="{FF2B5EF4-FFF2-40B4-BE49-F238E27FC236}">
                <a16:creationId xmlns:a16="http://schemas.microsoft.com/office/drawing/2014/main" id="{408E98F5-A8CA-E409-8124-7ACF5286DA1E}"/>
              </a:ext>
            </a:extLst>
          </p:cNvPr>
          <p:cNvSpPr txBox="1">
            <a:spLocks/>
          </p:cNvSpPr>
          <p:nvPr/>
        </p:nvSpPr>
        <p:spPr>
          <a:xfrm>
            <a:off x="284228" y="222972"/>
            <a:ext cx="11360800" cy="896400"/>
          </a:xfrm>
          <a:prstGeom prst="rect">
            <a:avLst/>
          </a:prstGeom>
          <a:solidFill>
            <a:srgbClr val="0C343D"/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IE" sz="2667" b="1" dirty="0">
                <a:solidFill>
                  <a:srgbClr val="FFFFFF"/>
                </a:solidFill>
              </a:rPr>
              <a:t>Culhane lab- Computational Oncology model that integrate multi modal data</a:t>
            </a:r>
            <a:endParaRPr lang="en-I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5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IE" sz="3700" b="1" dirty="0"/>
              <a:t>Complexity of cancer :</a:t>
            </a:r>
            <a:br>
              <a:rPr lang="en-IE" sz="3700" b="1" dirty="0"/>
            </a:br>
            <a:r>
              <a:rPr lang="en-IE" sz="3700" b="1" dirty="0"/>
              <a:t>molecular basis of multicellular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lnSpcReduction="10000"/>
          </a:bodyPr>
          <a:lstStyle/>
          <a:p>
            <a:r>
              <a:rPr lang="en-IE" sz="2000" dirty="0"/>
              <a:t>Human disease occurs within a complex milieu of cells</a:t>
            </a:r>
          </a:p>
          <a:p>
            <a:endParaRPr lang="en-IE" sz="2000" dirty="0"/>
          </a:p>
          <a:p>
            <a:r>
              <a:rPr lang="en-IE" sz="2000" dirty="0"/>
              <a:t>Multiple body systems are involved in disease response;</a:t>
            </a:r>
          </a:p>
          <a:p>
            <a:pPr marL="457200" lvl="1" indent="0">
              <a:buNone/>
            </a:pPr>
            <a:r>
              <a:rPr lang="en-IE" sz="2000" dirty="0"/>
              <a:t>immune, lymph, nervous, endocrine</a:t>
            </a:r>
          </a:p>
          <a:p>
            <a:pPr marL="457200" lvl="1" indent="0">
              <a:buNone/>
            </a:pPr>
            <a:endParaRPr lang="en-IE" sz="2000" dirty="0"/>
          </a:p>
          <a:p>
            <a:r>
              <a:rPr lang="en-IE" sz="2000" dirty="0"/>
              <a:t>Disease response involves local and systemic signalling and local tissue effects</a:t>
            </a:r>
          </a:p>
          <a:p>
            <a:endParaRPr lang="en-IE" sz="2000" dirty="0"/>
          </a:p>
          <a:p>
            <a:r>
              <a:rPr lang="en-IE" sz="2000" dirty="0"/>
              <a:t>Harnessing the immune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0890" y="643116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Figure from Carter et al., 2021, Trends in Cancer 7:11 </a:t>
            </a:r>
            <a:endParaRPr lang="en-I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170" name="Picture 2" descr="Tumour microenvironment 3D-modelling: simplicity to complexity and back  again: Trends in Cancer">
            <a:extLst>
              <a:ext uri="{FF2B5EF4-FFF2-40B4-BE49-F238E27FC236}">
                <a16:creationId xmlns:a16="http://schemas.microsoft.com/office/drawing/2014/main" id="{274E0014-0A8B-C648-BF32-FDBD5384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78" y="984250"/>
            <a:ext cx="6482544" cy="44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nvasive ductal carcinoma stock vector. Illustration of ductal - 118777983">
            <a:extLst>
              <a:ext uri="{FF2B5EF4-FFF2-40B4-BE49-F238E27FC236}">
                <a16:creationId xmlns:a16="http://schemas.microsoft.com/office/drawing/2014/main" id="{5F4BBACE-D1A6-334F-801D-68E3A3F95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t="2749" r="-1617" b="10348"/>
          <a:stretch/>
        </p:blipFill>
        <p:spPr bwMode="auto">
          <a:xfrm>
            <a:off x="6850890" y="4496586"/>
            <a:ext cx="1706299" cy="15856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1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DD54-9091-834E-95C6-AED67AD85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7614" cy="1325563"/>
          </a:xfrm>
        </p:spPr>
        <p:txBody>
          <a:bodyPr/>
          <a:lstStyle/>
          <a:p>
            <a:r>
              <a:rPr lang="en-IE" dirty="0"/>
              <a:t>Tremendous Technology Advances in &lt;5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C85ED-0A34-004D-9A33-02B5DB612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088" y="5023444"/>
            <a:ext cx="4509977" cy="95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dirty="0"/>
              <a:t>Spatial single cell measurements (post 2020)</a:t>
            </a:r>
          </a:p>
        </p:txBody>
      </p:sp>
      <p:pic>
        <p:nvPicPr>
          <p:cNvPr id="10242" name="Picture 2" descr="A deep generative model for gene expression profiles from single-cell RNA  sequencing">
            <a:extLst>
              <a:ext uri="{FF2B5EF4-FFF2-40B4-BE49-F238E27FC236}">
                <a16:creationId xmlns:a16="http://schemas.microsoft.com/office/drawing/2014/main" id="{687EE862-26CC-CB49-9F4E-C16D28092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7"/>
          <a:stretch/>
        </p:blipFill>
        <p:spPr bwMode="auto">
          <a:xfrm>
            <a:off x="1977243" y="1820835"/>
            <a:ext cx="2416662" cy="269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deep generative model for gene expression profiles from single-cell RNA  sequencing">
            <a:extLst>
              <a:ext uri="{FF2B5EF4-FFF2-40B4-BE49-F238E27FC236}">
                <a16:creationId xmlns:a16="http://schemas.microsoft.com/office/drawing/2014/main" id="{7773FF75-1ADA-094C-B772-DEA1871ED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5"/>
          <a:stretch/>
        </p:blipFill>
        <p:spPr bwMode="auto">
          <a:xfrm>
            <a:off x="6427794" y="1826151"/>
            <a:ext cx="4509977" cy="269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7551A8-8DC7-3A4C-B7BA-CB49A14E3B6E}"/>
              </a:ext>
            </a:extLst>
          </p:cNvPr>
          <p:cNvSpPr/>
          <p:nvPr/>
        </p:nvSpPr>
        <p:spPr>
          <a:xfrm>
            <a:off x="992276" y="5097760"/>
            <a:ext cx="49459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dirty="0"/>
              <a:t>Average of cell mixture </a:t>
            </a:r>
          </a:p>
          <a:p>
            <a:r>
              <a:rPr lang="en-IE" sz="2800" dirty="0"/>
              <a:t>biopsy (pre-2020)</a:t>
            </a:r>
          </a:p>
        </p:txBody>
      </p:sp>
    </p:spTree>
    <p:extLst>
      <p:ext uri="{BB962C8B-B14F-4D97-AF65-F5344CB8AC3E}">
        <p14:creationId xmlns:p14="http://schemas.microsoft.com/office/powerpoint/2010/main" val="113826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82" y="1846770"/>
            <a:ext cx="2123433" cy="212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7" y="308803"/>
            <a:ext cx="3514641" cy="153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/>
        </p:nvSpPr>
        <p:spPr>
          <a:xfrm>
            <a:off x="113448" y="5285403"/>
            <a:ext cx="52208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&gt; 10,000 tumors comprising 33 diverse cancer types (TCGA). Across 6 immune types pan-cancers </a:t>
            </a:r>
            <a:endParaRPr sz="2400"/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5">
            <a:alphaModFix/>
          </a:blip>
          <a:srcRect t="75721"/>
          <a:stretch/>
        </p:blipFill>
        <p:spPr>
          <a:xfrm>
            <a:off x="277782" y="4208536"/>
            <a:ext cx="2345233" cy="78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181" y="1947535"/>
            <a:ext cx="2636733" cy="315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5;p40">
            <a:extLst>
              <a:ext uri="{FF2B5EF4-FFF2-40B4-BE49-F238E27FC236}">
                <a16:creationId xmlns:a16="http://schemas.microsoft.com/office/drawing/2014/main" id="{6141C5B6-53A6-FAC3-3167-BB6895B513D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2253" b="21727"/>
          <a:stretch/>
        </p:blipFill>
        <p:spPr>
          <a:xfrm>
            <a:off x="6493019" y="262248"/>
            <a:ext cx="2828909" cy="140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6;p40">
            <a:extLst>
              <a:ext uri="{FF2B5EF4-FFF2-40B4-BE49-F238E27FC236}">
                <a16:creationId xmlns:a16="http://schemas.microsoft.com/office/drawing/2014/main" id="{0149A840-6507-1C04-11DE-044851CBE34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31996" y="4868427"/>
            <a:ext cx="3051651" cy="1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27;p40">
            <a:extLst>
              <a:ext uri="{FF2B5EF4-FFF2-40B4-BE49-F238E27FC236}">
                <a16:creationId xmlns:a16="http://schemas.microsoft.com/office/drawing/2014/main" id="{EF30A572-7BE3-8667-AC94-9B7B579AFFA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40819" y="308803"/>
            <a:ext cx="2028367" cy="131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3;p40">
            <a:extLst>
              <a:ext uri="{FF2B5EF4-FFF2-40B4-BE49-F238E27FC236}">
                <a16:creationId xmlns:a16="http://schemas.microsoft.com/office/drawing/2014/main" id="{1B97C98B-4560-D0FD-A2A3-2CD78F755A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5719" y="1821914"/>
            <a:ext cx="5133465" cy="2887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215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78" y="647622"/>
            <a:ext cx="7566985" cy="278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5111" y="3968340"/>
            <a:ext cx="6820099" cy="230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81" b="1" dirty="0">
                <a:solidFill>
                  <a:srgbClr val="002060"/>
                </a:solidFill>
                <a:latin typeface="Gotham HTF" charset="0"/>
              </a:rPr>
              <a:t>Creating a Human Cell Atlas </a:t>
            </a:r>
          </a:p>
          <a:p>
            <a:endParaRPr lang="en-US" sz="2881" dirty="0">
              <a:solidFill>
                <a:srgbClr val="000000"/>
              </a:solidFill>
              <a:latin typeface="Gotham HTF" charset="0"/>
            </a:endParaRPr>
          </a:p>
          <a:p>
            <a:r>
              <a:rPr lang="en-US" sz="2881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" charset="0"/>
              </a:rPr>
              <a:t>catalog and map of all cell types to the location within tissues and within the body; temporal, spatial,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46C4F-E839-FA43-B8E9-89D916F90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862" y="6089929"/>
            <a:ext cx="1340114" cy="732596"/>
          </a:xfrm>
          <a:prstGeom prst="rect">
            <a:avLst/>
          </a:prstGeom>
        </p:spPr>
      </p:pic>
      <p:pic>
        <p:nvPicPr>
          <p:cNvPr id="9218" name="Picture 2" descr="Google Maps Platform | Hexagon US Federal">
            <a:extLst>
              <a:ext uri="{FF2B5EF4-FFF2-40B4-BE49-F238E27FC236}">
                <a16:creationId xmlns:a16="http://schemas.microsoft.com/office/drawing/2014/main" id="{B8782D42-4213-FE4B-B409-0D6AC74E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10" y="3886627"/>
            <a:ext cx="3542351" cy="18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63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3B0CE-A82E-3149-A00F-2678EA899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59" y="280554"/>
            <a:ext cx="8204761" cy="5143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5DCB8-9AB4-B044-9D22-C24DF7B7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550" y="1197166"/>
            <a:ext cx="7708900" cy="1636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9B339E-78C1-5540-BE0C-3388DADE4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579" y="4954252"/>
            <a:ext cx="1707719" cy="17077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66C52-C421-AF64-92FE-FC7331194188}"/>
              </a:ext>
            </a:extLst>
          </p:cNvPr>
          <p:cNvSpPr/>
          <p:nvPr/>
        </p:nvSpPr>
        <p:spPr>
          <a:xfrm>
            <a:off x="3409800" y="56608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>
                <a:solidFill>
                  <a:srgbClr val="333333"/>
                </a:solidFill>
                <a:latin typeface="GillSansRegular"/>
              </a:rPr>
              <a:t>Hsu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 &amp; </a:t>
            </a:r>
            <a:r>
              <a:rPr lang="en-US" dirty="0">
                <a:solidFill>
                  <a:srgbClr val="333333"/>
                </a:solidFill>
                <a:latin typeface="GillSansRegular"/>
              </a:rPr>
              <a:t>Culhane </a:t>
            </a:r>
            <a:r>
              <a:rPr lang="en-US" dirty="0">
                <a:solidFill>
                  <a:srgbClr val="000000"/>
                </a:solidFill>
                <a:latin typeface="GillSansRegular"/>
              </a:rPr>
              <a:t>corral: Single-cell RNA-seq dimension reduction, batch integration, and visualization with correspondence analysis </a:t>
            </a:r>
            <a:r>
              <a:rPr lang="en-US" dirty="0" err="1">
                <a:solidFill>
                  <a:srgbClr val="333333"/>
                </a:solidFill>
                <a:latin typeface="inherit"/>
              </a:rPr>
              <a:t>bioRxiv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 2021.11.24.469874; </a:t>
            </a: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7" name="Google Shape;562;p41">
            <a:extLst>
              <a:ext uri="{FF2B5EF4-FFF2-40B4-BE49-F238E27FC236}">
                <a16:creationId xmlns:a16="http://schemas.microsoft.com/office/drawing/2014/main" id="{A87646A5-9E7E-3651-6BAB-222807C9895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8588" y="920936"/>
            <a:ext cx="1905600" cy="2189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682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wspaper article with text&#10;&#10;Description automatically generated with low confidence">
            <a:extLst>
              <a:ext uri="{FF2B5EF4-FFF2-40B4-BE49-F238E27FC236}">
                <a16:creationId xmlns:a16="http://schemas.microsoft.com/office/drawing/2014/main" id="{3E1973C2-E816-7244-B023-DEDBEB7C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32" y="925533"/>
            <a:ext cx="6720552" cy="401275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99666C0-3567-2844-8702-B9A9D19D7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638" y="2215599"/>
            <a:ext cx="3283430" cy="4220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70E1D-42D1-C045-8373-391AC1D9401E}"/>
              </a:ext>
            </a:extLst>
          </p:cNvPr>
          <p:cNvSpPr/>
          <p:nvPr/>
        </p:nvSpPr>
        <p:spPr>
          <a:xfrm>
            <a:off x="1032623" y="6066317"/>
            <a:ext cx="5400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https://</a:t>
            </a:r>
            <a:r>
              <a:rPr lang="en-IE" dirty="0" err="1"/>
              <a:t>www.nature.com</a:t>
            </a:r>
            <a:r>
              <a:rPr lang="en-IE" dirty="0"/>
              <a:t>/articles/d41586-021-01994-w</a:t>
            </a:r>
          </a:p>
        </p:txBody>
      </p:sp>
      <p:pic>
        <p:nvPicPr>
          <p:cNvPr id="5" name="Google Shape;519;p53">
            <a:extLst>
              <a:ext uri="{FF2B5EF4-FFF2-40B4-BE49-F238E27FC236}">
                <a16:creationId xmlns:a16="http://schemas.microsoft.com/office/drawing/2014/main" id="{24C60DA8-0A33-A84F-B720-52C0043740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009" t="20064" r="621" b="30122"/>
          <a:stretch/>
        </p:blipFill>
        <p:spPr>
          <a:xfrm>
            <a:off x="8953700" y="57667"/>
            <a:ext cx="2748368" cy="1735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73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C403-1325-6448-9E23-CEBEB2C3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043" y="365832"/>
            <a:ext cx="10380573" cy="1432273"/>
          </a:xfrm>
        </p:spPr>
        <p:txBody>
          <a:bodyPr/>
          <a:lstStyle/>
          <a:p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Understanding cancer integrates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DFF072-E5A7-0240-A9BD-4C244F697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20" y="2165472"/>
            <a:ext cx="10381205" cy="3261789"/>
          </a:xfrm>
        </p:spPr>
        <p:txBody>
          <a:bodyPr/>
          <a:lstStyle/>
          <a:p>
            <a:endParaRPr lang="en-IE" dirty="0"/>
          </a:p>
          <a:p>
            <a:r>
              <a:rPr lang="en-IE" dirty="0"/>
              <a:t>Genetic changes</a:t>
            </a:r>
          </a:p>
          <a:p>
            <a:r>
              <a:rPr lang="en-IE" dirty="0"/>
              <a:t>cause or increase the </a:t>
            </a:r>
          </a:p>
          <a:p>
            <a:r>
              <a:rPr lang="en-IE" dirty="0"/>
              <a:t>risk of cancer</a:t>
            </a:r>
          </a:p>
          <a:p>
            <a:endParaRPr lang="en-IE" dirty="0"/>
          </a:p>
          <a:p>
            <a:r>
              <a:rPr lang="en-IE" dirty="0"/>
              <a:t>1 in 2 people affected</a:t>
            </a:r>
          </a:p>
          <a:p>
            <a:endParaRPr lang="en-IE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7F0D155-BBB3-6B4A-BD32-27AF760D1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3"/>
          <a:stretch/>
        </p:blipFill>
        <p:spPr bwMode="auto">
          <a:xfrm>
            <a:off x="4299284" y="1430739"/>
            <a:ext cx="7620000" cy="484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00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06;p45">
            <a:extLst>
              <a:ext uri="{FF2B5EF4-FFF2-40B4-BE49-F238E27FC236}">
                <a16:creationId xmlns:a16="http://schemas.microsoft.com/office/drawing/2014/main" id="{5D86FF38-4A48-1FFE-BCBF-A8A465FF69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393" y="1751528"/>
            <a:ext cx="5025106" cy="304609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>
            <a:spLocks noGrp="1"/>
          </p:cNvSpPr>
          <p:nvPr>
            <p:ph type="ctrTitle"/>
          </p:nvPr>
        </p:nvSpPr>
        <p:spPr>
          <a:xfrm>
            <a:off x="345500" y="512467"/>
            <a:ext cx="11360800" cy="896400"/>
          </a:xfrm>
          <a:prstGeom prst="rect">
            <a:avLst/>
          </a:prstGeom>
          <a:solidFill>
            <a:srgbClr val="0C343D"/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2667" b="1" dirty="0">
                <a:solidFill>
                  <a:srgbClr val="FFFFFF"/>
                </a:solidFill>
              </a:rPr>
              <a:t>Culhane lab- Multi Modal, Multivariate analysis Matrix Factorization</a:t>
            </a:r>
            <a:r>
              <a:rPr lang="en" b="1" dirty="0">
                <a:solidFill>
                  <a:srgbClr val="FFFFFF"/>
                </a:solidFill>
              </a:rPr>
              <a:t> 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49" name="Google Shape;34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500" y="1751528"/>
            <a:ext cx="3425167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098" y="3969487"/>
            <a:ext cx="5876299" cy="25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9364" y="1751528"/>
            <a:ext cx="2542889" cy="20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 descr="bioconductor_logo_rgb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2060" y="1589425"/>
            <a:ext cx="2759764" cy="89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95730" y="4959729"/>
            <a:ext cx="863467" cy="100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76304" y="5105544"/>
            <a:ext cx="803655" cy="92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23323" y="5128129"/>
            <a:ext cx="998797" cy="7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 rotWithShape="1">
          <a:blip r:embed="rId11">
            <a:alphaModFix/>
          </a:blip>
          <a:srcRect l="20285" r="24214"/>
          <a:stretch/>
        </p:blipFill>
        <p:spPr>
          <a:xfrm>
            <a:off x="9477946" y="5107329"/>
            <a:ext cx="863600" cy="81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7CCA7-7D73-F2E2-B1D2-7113E6821EBA}"/>
              </a:ext>
            </a:extLst>
          </p:cNvPr>
          <p:cNvSpPr txBox="1"/>
          <p:nvPr/>
        </p:nvSpPr>
        <p:spPr>
          <a:xfrm>
            <a:off x="8089323" y="2684978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23323">
              <a:spcBef>
                <a:spcPts val="2133"/>
              </a:spcBef>
              <a:buSzPts val="1400"/>
            </a:pPr>
            <a:r>
              <a:rPr lang="en" sz="1800" b="1" dirty="0">
                <a:solidFill>
                  <a:srgbClr val="4D4D4F"/>
                </a:solidFill>
                <a:highlight>
                  <a:schemeClr val="lt1"/>
                </a:highlight>
              </a:rPr>
              <a:t>Global</a:t>
            </a:r>
            <a:r>
              <a:rPr lang="en" sz="1800" dirty="0">
                <a:solidFill>
                  <a:srgbClr val="4D4D4F"/>
                </a:solidFill>
                <a:highlight>
                  <a:schemeClr val="lt1"/>
                </a:highlight>
              </a:rPr>
              <a:t> &gt;1,000,000 downloads in 2021</a:t>
            </a:r>
          </a:p>
        </p:txBody>
      </p:sp>
    </p:spTree>
    <p:extLst>
      <p:ext uri="{BB962C8B-B14F-4D97-AF65-F5344CB8AC3E}">
        <p14:creationId xmlns:p14="http://schemas.microsoft.com/office/powerpoint/2010/main" val="3066814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8EBC-FC38-6739-1C48-43EAE65A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7D422-837E-AFB4-5C1F-1C61631B9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Briefly introduce computational oncology and our lab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1" dirty="0"/>
              <a:t>Two recent papers</a:t>
            </a:r>
          </a:p>
          <a:p>
            <a:pPr lvl="1"/>
            <a:r>
              <a:rPr lang="en-US" b="1" dirty="0"/>
              <a:t>CAR T-Cell in renal cancer</a:t>
            </a:r>
          </a:p>
          <a:p>
            <a:pPr lvl="1"/>
            <a:r>
              <a:rPr lang="en-US" b="1" dirty="0"/>
              <a:t>Sensitivity to NK cell killing</a:t>
            </a:r>
          </a:p>
          <a:p>
            <a:pPr lvl="1"/>
            <a:r>
              <a:rPr lang="en-US" b="1" dirty="0"/>
              <a:t>GVHD and tissue resident cells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eHealth -Hub for Cancer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6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8B95-3EF5-DC4E-95A1-7C4CA30E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17" y="673188"/>
            <a:ext cx="10006292" cy="781476"/>
          </a:xfrm>
        </p:spPr>
        <p:txBody>
          <a:bodyPr>
            <a:normAutofit/>
          </a:bodyPr>
          <a:lstStyle/>
          <a:p>
            <a:r>
              <a:rPr lang="en-IE" dirty="0"/>
              <a:t>Next generation CAR T-Cells therapies </a:t>
            </a:r>
          </a:p>
        </p:txBody>
      </p:sp>
      <p:pic>
        <p:nvPicPr>
          <p:cNvPr id="7" name="Picture 2" descr="figure 3">
            <a:extLst>
              <a:ext uri="{FF2B5EF4-FFF2-40B4-BE49-F238E27FC236}">
                <a16:creationId xmlns:a16="http://schemas.microsoft.com/office/drawing/2014/main" id="{05435770-2429-2D48-9BBC-01665FBA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17" y="2488773"/>
            <a:ext cx="3307416" cy="261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igure 2 | The Application of CAR-T Cells in Haematological Malignancies |  SpringerLink">
            <a:extLst>
              <a:ext uri="{FF2B5EF4-FFF2-40B4-BE49-F238E27FC236}">
                <a16:creationId xmlns:a16="http://schemas.microsoft.com/office/drawing/2014/main" id="{987320D8-CD4C-114C-89D1-71735DB29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37" y="1854101"/>
            <a:ext cx="5518631" cy="372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44CFA1-396A-6343-8FBA-1B4117613759}"/>
              </a:ext>
            </a:extLst>
          </p:cNvPr>
          <p:cNvSpPr txBox="1"/>
          <p:nvPr/>
        </p:nvSpPr>
        <p:spPr>
          <a:xfrm>
            <a:off x="10686053" y="2373270"/>
            <a:ext cx="1326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Recognizes Tumor Antigen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62CD2-4473-B745-9623-DD4CB262C76B}"/>
              </a:ext>
            </a:extLst>
          </p:cNvPr>
          <p:cNvSpPr txBox="1"/>
          <p:nvPr/>
        </p:nvSpPr>
        <p:spPr>
          <a:xfrm>
            <a:off x="10686053" y="4306344"/>
            <a:ext cx="1326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Attacks Tumor</a:t>
            </a:r>
          </a:p>
          <a:p>
            <a:r>
              <a:rPr lang="en-IE" dirty="0"/>
              <a:t>(Signalling)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B31579-742B-9A4F-9943-A4020E7A3308}"/>
              </a:ext>
            </a:extLst>
          </p:cNvPr>
          <p:cNvSpPr/>
          <p:nvPr/>
        </p:nvSpPr>
        <p:spPr>
          <a:xfrm>
            <a:off x="4732837" y="5777753"/>
            <a:ext cx="69657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/>
              <a:t>The most frequently used intracellular  domains are derived from </a:t>
            </a:r>
          </a:p>
          <a:p>
            <a:r>
              <a:rPr lang="en-IE" dirty="0"/>
              <a:t>-  The CD28 family (CD28 and ICOS)</a:t>
            </a:r>
          </a:p>
          <a:p>
            <a:r>
              <a:rPr lang="en-IE" dirty="0"/>
              <a:t>-  The TNF receptor family (4-1BB, CD27, and OX40).</a:t>
            </a:r>
          </a:p>
        </p:txBody>
      </p:sp>
    </p:spTree>
    <p:extLst>
      <p:ext uri="{BB962C8B-B14F-4D97-AF65-F5344CB8AC3E}">
        <p14:creationId xmlns:p14="http://schemas.microsoft.com/office/powerpoint/2010/main" val="1642286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8B95-3EF5-DC4E-95A1-7C4CA30E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718" y="909212"/>
            <a:ext cx="5257082" cy="781476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E063944-229B-F44A-945B-AB98CA038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66"/>
          <a:stretch/>
        </p:blipFill>
        <p:spPr bwMode="auto">
          <a:xfrm>
            <a:off x="808074" y="2282152"/>
            <a:ext cx="4066712" cy="27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C287BA-2473-0F41-A9D8-37D320D21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23" y="30672"/>
            <a:ext cx="5321304" cy="1968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C8C853-E5D2-9E48-9092-AA65B24D5073}"/>
              </a:ext>
            </a:extLst>
          </p:cNvPr>
          <p:cNvSpPr/>
          <p:nvPr/>
        </p:nvSpPr>
        <p:spPr>
          <a:xfrm>
            <a:off x="473149" y="55519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/>
              <a:t>No 1st-generation CARs (poor persistence in vivo)</a:t>
            </a:r>
          </a:p>
          <a:p>
            <a:r>
              <a:rPr lang="en-IE" dirty="0"/>
              <a:t>2nd -generation (28z and </a:t>
            </a:r>
            <a:r>
              <a:rPr lang="en-IE" dirty="0" err="1"/>
              <a:t>BBz</a:t>
            </a:r>
            <a:r>
              <a:rPr lang="en-IE" dirty="0"/>
              <a:t>) CARs </a:t>
            </a:r>
          </a:p>
          <a:p>
            <a:r>
              <a:rPr lang="en-IE" dirty="0"/>
              <a:t>3rd-generation CAR (28BBz)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88F535-195D-FC45-BADB-CA92395B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880" y="744931"/>
            <a:ext cx="6718758" cy="517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05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3A6B-5D69-624F-A71F-351376E0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scRNAseq</a:t>
            </a:r>
            <a:r>
              <a:rPr lang="en-IE" dirty="0"/>
              <a:t> comparing 2</a:t>
            </a:r>
            <a:r>
              <a:rPr lang="en-IE" baseline="30000" dirty="0"/>
              <a:t>nd</a:t>
            </a:r>
            <a:r>
              <a:rPr lang="en-IE" dirty="0"/>
              <a:t>, 3</a:t>
            </a:r>
            <a:r>
              <a:rPr lang="en-IE" baseline="30000" dirty="0"/>
              <a:t>rd</a:t>
            </a:r>
            <a:r>
              <a:rPr lang="en-IE" dirty="0"/>
              <a:t> Generation CAR T-Cells therapies in </a:t>
            </a:r>
            <a:r>
              <a:rPr lang="en-IE" dirty="0" err="1"/>
              <a:t>ccRCC</a:t>
            </a:r>
            <a:endParaRPr lang="en-I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1FAB6E0-CC86-4D4D-888B-2AB01516A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7" r="29284" b="39479"/>
          <a:stretch/>
        </p:blipFill>
        <p:spPr bwMode="auto">
          <a:xfrm>
            <a:off x="8241783" y="1347155"/>
            <a:ext cx="2615463" cy="366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7382587-7BAC-6246-9B1A-61C805C4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9" y="1690688"/>
            <a:ext cx="7256130" cy="47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BF53AC2-D3EC-9048-B863-4272CEDB9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" t="72167" r="45082" b="4019"/>
          <a:stretch/>
        </p:blipFill>
        <p:spPr bwMode="auto">
          <a:xfrm>
            <a:off x="8265226" y="5010370"/>
            <a:ext cx="3088574" cy="1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227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6B80-869E-A64B-8CF8-7F561845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2. Towards NK cell therapy</a:t>
            </a:r>
          </a:p>
        </p:txBody>
      </p:sp>
      <p:pic>
        <p:nvPicPr>
          <p:cNvPr id="11266" name="Picture 2" descr="Frontiers | CAR-NK Cell: A New Paradigm in Tumor Immunotherapy | Oncology">
            <a:extLst>
              <a:ext uri="{FF2B5EF4-FFF2-40B4-BE49-F238E27FC236}">
                <a16:creationId xmlns:a16="http://schemas.microsoft.com/office/drawing/2014/main" id="{6B1B3F68-4234-AE46-8CF0-EF9B460D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87" y="1430423"/>
            <a:ext cx="6544931" cy="464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550C9A-3A0A-B84C-843F-B23A8A232B92}"/>
              </a:ext>
            </a:extLst>
          </p:cNvPr>
          <p:cNvSpPr/>
          <p:nvPr/>
        </p:nvSpPr>
        <p:spPr>
          <a:xfrm>
            <a:off x="805117" y="1615331"/>
            <a:ext cx="4003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3D40"/>
                </a:solidFill>
                <a:latin typeface="Georgia" panose="02040502050405020303" pitchFamily="18" charset="0"/>
              </a:rPr>
              <a:t>Rapidly evolving interest in engineered NK cells for tumor immunotherapy</a:t>
            </a:r>
            <a:endParaRPr lang="en-IE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92965-E3CB-AA4A-B8FC-E5356016F9B0}"/>
              </a:ext>
            </a:extLst>
          </p:cNvPr>
          <p:cNvSpPr/>
          <p:nvPr/>
        </p:nvSpPr>
        <p:spPr>
          <a:xfrm>
            <a:off x="838200" y="3467100"/>
            <a:ext cx="40037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arding"/>
              </a:rPr>
              <a:t>“infusions of allogeneic NK cells can be safely performed across human leukocyte antigen (HLA) barriers and avoid the graft-versus-host reactions that are an inherent challenge for immunotherapies based on administration of allogeneic T cells”</a:t>
            </a:r>
          </a:p>
          <a:p>
            <a:endParaRPr lang="en-US" dirty="0">
              <a:solidFill>
                <a:srgbClr val="222222"/>
              </a:solidFill>
              <a:latin typeface="Harding"/>
            </a:endParaRPr>
          </a:p>
          <a:p>
            <a:r>
              <a:rPr lang="en-US" dirty="0" err="1">
                <a:solidFill>
                  <a:srgbClr val="222222"/>
                </a:solidFill>
                <a:latin typeface="Harding"/>
              </a:rPr>
              <a:t>Scheffer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 et al., 2021 </a:t>
            </a:r>
            <a:r>
              <a:rPr lang="en-US" dirty="0"/>
              <a:t>Nat Genet. 2021 Aug;53(8):1196-1206.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9135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0AB8-AE5F-AC46-94AB-F7794447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NK Cell Killing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75B62-F830-6046-A9B5-FB97B2A59C5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FD77B4B-81EC-E34A-9DEF-8BD582F7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56" y="762000"/>
            <a:ext cx="6883244" cy="5486400"/>
          </a:xfrm>
          <a:prstGeom prst="rect">
            <a:avLst/>
          </a:prstGeom>
        </p:spPr>
      </p:pic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8136EC-48E2-5844-8DEE-8CC9C2E6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6" y="1844870"/>
            <a:ext cx="5116927" cy="25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05BB416-FFF4-7C45-B214-8AC361B0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16446"/>
            <a:ext cx="7066204" cy="449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2362E-E964-444C-9C84-C43B5D42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B7H6 is essential for NK cell killing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EC7B4-10FA-DA4D-A52A-3DEF1DF5F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F7D6B7-F784-2846-9324-327DF32B6BFD}"/>
              </a:ext>
            </a:extLst>
          </p:cNvPr>
          <p:cNvSpPr/>
          <p:nvPr/>
        </p:nvSpPr>
        <p:spPr>
          <a:xfrm>
            <a:off x="1890280" y="2644698"/>
            <a:ext cx="896112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443D4B-99F0-244D-BECE-419833329F3A}"/>
              </a:ext>
            </a:extLst>
          </p:cNvPr>
          <p:cNvSpPr/>
          <p:nvPr/>
        </p:nvSpPr>
        <p:spPr>
          <a:xfrm>
            <a:off x="3364099" y="2514182"/>
            <a:ext cx="896112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71990A-03B3-2241-9356-58241319D94E}"/>
              </a:ext>
            </a:extLst>
          </p:cNvPr>
          <p:cNvSpPr/>
          <p:nvPr/>
        </p:nvSpPr>
        <p:spPr>
          <a:xfrm>
            <a:off x="4760976" y="2229148"/>
            <a:ext cx="896112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7AE96C-3C84-FB4F-A846-779B0B19ED60}"/>
              </a:ext>
            </a:extLst>
          </p:cNvPr>
          <p:cNvSpPr/>
          <p:nvPr/>
        </p:nvSpPr>
        <p:spPr>
          <a:xfrm>
            <a:off x="5812720" y="2342984"/>
            <a:ext cx="481400" cy="1711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7FFCE7-1DE6-884D-8CF9-27CE97F5D060}"/>
              </a:ext>
            </a:extLst>
          </p:cNvPr>
          <p:cNvSpPr/>
          <p:nvPr/>
        </p:nvSpPr>
        <p:spPr>
          <a:xfrm>
            <a:off x="8136236" y="2428583"/>
            <a:ext cx="3690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/>
              <a:t>High B7H6 important for NK killing sensitivity </a:t>
            </a:r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37218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0AB8-AE5F-AC46-94AB-F7794447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Tumor Immune Environment –NK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A0D39-2D31-1948-B489-12D8FFE8181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75B62-F830-6046-A9B5-FB97B2A59C5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EEA49EC-AC7E-004C-BBB0-2A36B731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74" y="1752600"/>
            <a:ext cx="5733852" cy="36017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FC439FD-143F-D64F-AB30-76C8A8494B1E}"/>
              </a:ext>
            </a:extLst>
          </p:cNvPr>
          <p:cNvSpPr/>
          <p:nvPr/>
        </p:nvSpPr>
        <p:spPr>
          <a:xfrm>
            <a:off x="6971168" y="2271288"/>
            <a:ext cx="697117" cy="624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504E7E-8ECE-C849-BC5A-ADFB49E7BC12}"/>
              </a:ext>
            </a:extLst>
          </p:cNvPr>
          <p:cNvSpPr/>
          <p:nvPr/>
        </p:nvSpPr>
        <p:spPr>
          <a:xfrm>
            <a:off x="9688286" y="2177144"/>
            <a:ext cx="1146628" cy="566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1BFDB-A21C-CE46-A526-4713130FC764}"/>
              </a:ext>
            </a:extLst>
          </p:cNvPr>
          <p:cNvSpPr txBox="1"/>
          <p:nvPr/>
        </p:nvSpPr>
        <p:spPr>
          <a:xfrm>
            <a:off x="914401" y="1754862"/>
            <a:ext cx="5283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NK cell sensitive tumor cells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chromatin remodeling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‘mesenchymal-like’ transcriptional programs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high </a:t>
            </a:r>
            <a:r>
              <a:rPr lang="en-US" sz="2400" i="1" dirty="0"/>
              <a:t>B7-H6</a:t>
            </a:r>
            <a:r>
              <a:rPr lang="en-US" sz="2400" dirty="0"/>
              <a:t> (</a:t>
            </a:r>
            <a:r>
              <a:rPr lang="en-US" sz="2400" i="1" dirty="0"/>
              <a:t>NCR3LG1</a:t>
            </a:r>
            <a:r>
              <a:rPr lang="en-US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low levels of </a:t>
            </a:r>
            <a:r>
              <a:rPr lang="en-US" sz="2400" i="1" dirty="0"/>
              <a:t>HLA-E</a:t>
            </a:r>
            <a:r>
              <a:rPr lang="en-US" sz="2400" dirty="0"/>
              <a:t>/antigen presentation genes.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NK cell–sensitive tumor cells correlate with immune checkpoint inhibitor (ICI) resistance in clinical samples.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247853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50446" y="315664"/>
            <a:ext cx="3174423" cy="17059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PDL1/PDL2 family 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treefam</a:t>
            </a:r>
            <a:r>
              <a:rPr lang="en-US" dirty="0"/>
              <a:t> TF331083)</a:t>
            </a:r>
          </a:p>
          <a:p>
            <a:endParaRPr lang="en-US" dirty="0"/>
          </a:p>
        </p:txBody>
      </p:sp>
      <p:pic>
        <p:nvPicPr>
          <p:cNvPr id="4" name="Picture 3" descr="PDL1_geneTree_treef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1562" b="1"/>
          <a:stretch/>
        </p:blipFill>
        <p:spPr>
          <a:xfrm>
            <a:off x="5302227" y="472536"/>
            <a:ext cx="2694992" cy="628415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778275" y="3563259"/>
            <a:ext cx="2966694" cy="1274027"/>
            <a:chOff x="9035545" y="3198757"/>
            <a:chExt cx="2966694" cy="1274027"/>
          </a:xfrm>
        </p:grpSpPr>
        <p:sp>
          <p:nvSpPr>
            <p:cNvPr id="11" name="TextBox 10"/>
            <p:cNvSpPr txBox="1"/>
            <p:nvPr/>
          </p:nvSpPr>
          <p:spPr>
            <a:xfrm>
              <a:off x="9035545" y="4103452"/>
              <a:ext cx="248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PDL1 (CD274)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35545" y="3824445"/>
              <a:ext cx="296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PDL2 (PDCD1LG2, CD273)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5545" y="3507915"/>
              <a:ext cx="248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B7H4 (VTCN1)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35545" y="3198757"/>
              <a:ext cx="248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B7H7 (HHLA2)*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778275" y="3281922"/>
            <a:ext cx="248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BTNL2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78275" y="2227520"/>
            <a:ext cx="383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Cluster of rodent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SKINT proteins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778275" y="469244"/>
            <a:ext cx="2966694" cy="1181781"/>
            <a:chOff x="8705608" y="171534"/>
            <a:chExt cx="2966694" cy="1181781"/>
          </a:xfrm>
        </p:grpSpPr>
        <p:sp>
          <p:nvSpPr>
            <p:cNvPr id="20" name="TextBox 19"/>
            <p:cNvSpPr txBox="1"/>
            <p:nvPr/>
          </p:nvSpPr>
          <p:spPr>
            <a:xfrm>
              <a:off x="8705608" y="171534"/>
              <a:ext cx="248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BTNL3, BTLN8</a:t>
              </a:r>
              <a:r>
                <a:rPr lang="en-US" baseline="30000" dirty="0">
                  <a:solidFill>
                    <a:schemeClr val="accent6">
                      <a:lumMod val="50000"/>
                    </a:schemeClr>
                  </a:solidFill>
                </a:rPr>
                <a:t>#</a:t>
              </a:r>
              <a:endParaRPr 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05608" y="417775"/>
              <a:ext cx="296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BTN3A1, BTN3A2, BTN3A3</a:t>
              </a:r>
              <a:r>
                <a:rPr lang="en-US" baseline="30000" dirty="0">
                  <a:solidFill>
                    <a:schemeClr val="accent6">
                      <a:lumMod val="50000"/>
                    </a:schemeClr>
                  </a:solidFill>
                </a:rPr>
                <a:t>#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705608" y="781923"/>
              <a:ext cx="296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BTN2A1, BTN2A2, BTN1A1</a:t>
              </a:r>
              <a:r>
                <a:rPr lang="en-US" baseline="30000" dirty="0">
                  <a:solidFill>
                    <a:schemeClr val="accent6">
                      <a:lumMod val="50000"/>
                    </a:schemeClr>
                  </a:solidFill>
                </a:rPr>
                <a:t> #</a:t>
              </a:r>
              <a:endParaRPr 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05608" y="983983"/>
              <a:ext cx="296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MOG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8275" y="4833765"/>
            <a:ext cx="2648192" cy="1879588"/>
            <a:chOff x="9016691" y="4536055"/>
            <a:chExt cx="2648192" cy="1879588"/>
          </a:xfrm>
        </p:grpSpPr>
        <p:sp>
          <p:nvSpPr>
            <p:cNvPr id="3" name="TextBox 2"/>
            <p:cNvSpPr txBox="1"/>
            <p:nvPr/>
          </p:nvSpPr>
          <p:spPr>
            <a:xfrm>
              <a:off x="9016691" y="5696763"/>
              <a:ext cx="1924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B7.2 (CD86)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16691" y="6046311"/>
              <a:ext cx="264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B7H2 (ICOSLG, CD275)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6691" y="5169179"/>
              <a:ext cx="248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B7H3 (CD276)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16691" y="4536055"/>
              <a:ext cx="248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B7H6 (NCR3LG1)*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016691" y="5873829"/>
              <a:ext cx="1924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B7.1 </a:t>
              </a:r>
              <a:r>
                <a:rPr lang="en-US" sz="1400">
                  <a:solidFill>
                    <a:srgbClr val="0070C0"/>
                  </a:solidFill>
                </a:rPr>
                <a:t>(CD80)</a:t>
              </a:r>
              <a:endParaRPr lang="en-US" sz="1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3" name="Right Brace 32"/>
          <p:cNvSpPr/>
          <p:nvPr/>
        </p:nvSpPr>
        <p:spPr>
          <a:xfrm>
            <a:off x="7424815" y="4833765"/>
            <a:ext cx="207390" cy="17893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/>
          <p:cNvSpPr/>
          <p:nvPr/>
        </p:nvSpPr>
        <p:spPr>
          <a:xfrm>
            <a:off x="7404453" y="507259"/>
            <a:ext cx="177604" cy="1422401"/>
          </a:xfrm>
          <a:prstGeom prst="righ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7404452" y="1959893"/>
            <a:ext cx="150921" cy="1410956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>
            <a:off x="7408384" y="3632321"/>
            <a:ext cx="240390" cy="1141465"/>
          </a:xfrm>
          <a:prstGeom prst="rightBrace">
            <a:avLst>
              <a:gd name="adj1" fmla="val 8333"/>
              <a:gd name="adj2" fmla="val 5082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/>
          <p:cNvSpPr/>
          <p:nvPr/>
        </p:nvSpPr>
        <p:spPr>
          <a:xfrm>
            <a:off x="7404452" y="3401080"/>
            <a:ext cx="172757" cy="197717"/>
          </a:xfrm>
          <a:prstGeom prst="rightBrace">
            <a:avLst>
              <a:gd name="adj1" fmla="val 8333"/>
              <a:gd name="adj2" fmla="val 50828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664739" y="1767560"/>
            <a:ext cx="17100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BTN/BTNL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Cluster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77029" y="3933460"/>
            <a:ext cx="191911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PDL1, PDL2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Cluster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577029" y="5459205"/>
            <a:ext cx="18118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CD276</a:t>
            </a:r>
          </a:p>
          <a:p>
            <a:r>
              <a:rPr lang="en-US" sz="2800" dirty="0">
                <a:solidFill>
                  <a:srgbClr val="0070C0"/>
                </a:solidFill>
              </a:rPr>
              <a:t>Cluster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267889" y="3396044"/>
            <a:ext cx="159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Gene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ancestor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4756234" y="3614615"/>
            <a:ext cx="6102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10615432" y="4887567"/>
            <a:ext cx="1456066" cy="1599691"/>
            <a:chOff x="425422" y="4339867"/>
            <a:chExt cx="2516523" cy="1853619"/>
          </a:xfrm>
        </p:grpSpPr>
        <p:sp>
          <p:nvSpPr>
            <p:cNvPr id="54" name="TextBox 53"/>
            <p:cNvSpPr txBox="1"/>
            <p:nvPr/>
          </p:nvSpPr>
          <p:spPr>
            <a:xfrm>
              <a:off x="908981" y="4413309"/>
              <a:ext cx="203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human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8981" y="5107651"/>
              <a:ext cx="203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mouse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8981" y="5454822"/>
              <a:ext cx="203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chicken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08981" y="5824154"/>
              <a:ext cx="203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fish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25422" y="4339867"/>
              <a:ext cx="456057" cy="1849857"/>
              <a:chOff x="2935011" y="1054152"/>
              <a:chExt cx="876300" cy="3940520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888" y="4258072"/>
                <a:ext cx="800100" cy="73660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011" y="1054152"/>
                <a:ext cx="876300" cy="3213100"/>
              </a:xfrm>
              <a:prstGeom prst="rect">
                <a:avLst/>
              </a:prstGeom>
            </p:spPr>
          </p:pic>
        </p:grpSp>
        <p:sp>
          <p:nvSpPr>
            <p:cNvPr id="63" name="TextBox 62"/>
            <p:cNvSpPr txBox="1"/>
            <p:nvPr/>
          </p:nvSpPr>
          <p:spPr>
            <a:xfrm>
              <a:off x="908981" y="4760480"/>
              <a:ext cx="203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rat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353E9DFA-C240-8144-AB43-E1E58B1C2F16}"/>
              </a:ext>
            </a:extLst>
          </p:cNvPr>
          <p:cNvSpPr/>
          <p:nvPr/>
        </p:nvSpPr>
        <p:spPr>
          <a:xfrm>
            <a:off x="7778275" y="4814635"/>
            <a:ext cx="1976518" cy="494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21B27-62F1-CF42-8A06-C23827117E0D}"/>
              </a:ext>
            </a:extLst>
          </p:cNvPr>
          <p:cNvSpPr/>
          <p:nvPr/>
        </p:nvSpPr>
        <p:spPr>
          <a:xfrm>
            <a:off x="821124" y="2379145"/>
            <a:ext cx="24993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/>
              <a:t>B7H6  is a B7 protein </a:t>
            </a:r>
          </a:p>
          <a:p>
            <a:endParaRPr lang="en-IE" sz="2400" dirty="0"/>
          </a:p>
          <a:p>
            <a:r>
              <a:rPr lang="en-IE" sz="2400" dirty="0"/>
              <a:t>In the same family as PD-1, and CTLA4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68384-1B06-A740-97D1-A0F686194C3F}"/>
              </a:ext>
            </a:extLst>
          </p:cNvPr>
          <p:cNvSpPr/>
          <p:nvPr/>
        </p:nvSpPr>
        <p:spPr>
          <a:xfrm>
            <a:off x="10640401" y="712893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4D5156"/>
                </a:solidFill>
                <a:latin typeface="arial" panose="020B0604020202020204" pitchFamily="34" charset="0"/>
              </a:rPr>
              <a:t>Butyrophilins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4693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IE" sz="3700" b="1" dirty="0"/>
              <a:t>Complexity of cancer :</a:t>
            </a:r>
            <a:br>
              <a:rPr lang="en-IE" sz="3700" b="1" dirty="0"/>
            </a:br>
            <a:r>
              <a:rPr lang="en-IE" sz="3700" b="1" dirty="0"/>
              <a:t>molecular basis of multicellular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lnSpcReduction="10000"/>
          </a:bodyPr>
          <a:lstStyle/>
          <a:p>
            <a:r>
              <a:rPr lang="en-IE" sz="2000" dirty="0"/>
              <a:t>Human disease occurs within a complex milieu of cells</a:t>
            </a:r>
          </a:p>
          <a:p>
            <a:endParaRPr lang="en-IE" sz="2000" dirty="0"/>
          </a:p>
          <a:p>
            <a:r>
              <a:rPr lang="en-IE" sz="2000" dirty="0"/>
              <a:t>Multiple body systems are involved in disease response;</a:t>
            </a:r>
          </a:p>
          <a:p>
            <a:pPr marL="457200" lvl="1" indent="0">
              <a:buNone/>
            </a:pPr>
            <a:r>
              <a:rPr lang="en-IE" sz="2000" dirty="0"/>
              <a:t>immune, lymph, nervous, endocrine</a:t>
            </a:r>
          </a:p>
          <a:p>
            <a:pPr marL="457200" lvl="1" indent="0">
              <a:buNone/>
            </a:pPr>
            <a:endParaRPr lang="en-IE" sz="2000" dirty="0"/>
          </a:p>
          <a:p>
            <a:r>
              <a:rPr lang="en-IE" sz="2000" dirty="0"/>
              <a:t>Disease response involves local and systemic signalling and local tissue effects</a:t>
            </a:r>
          </a:p>
          <a:p>
            <a:endParaRPr lang="en-IE" sz="2000" dirty="0"/>
          </a:p>
          <a:p>
            <a:r>
              <a:rPr lang="en-IE" sz="2000" dirty="0"/>
              <a:t>Harnessing the immune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0890" y="643116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Figure from Carter et al., 2021, Trends in Cancer 7:11 </a:t>
            </a:r>
            <a:endParaRPr lang="en-I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170" name="Picture 2" descr="Tumour microenvironment 3D-modelling: simplicity to complexity and back  again: Trends in Cancer">
            <a:extLst>
              <a:ext uri="{FF2B5EF4-FFF2-40B4-BE49-F238E27FC236}">
                <a16:creationId xmlns:a16="http://schemas.microsoft.com/office/drawing/2014/main" id="{274E0014-0A8B-C648-BF32-FDBD5384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78" y="984250"/>
            <a:ext cx="6482544" cy="44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nvasive ductal carcinoma stock vector. Illustration of ductal - 118777983">
            <a:extLst>
              <a:ext uri="{FF2B5EF4-FFF2-40B4-BE49-F238E27FC236}">
                <a16:creationId xmlns:a16="http://schemas.microsoft.com/office/drawing/2014/main" id="{5F4BBACE-D1A6-334F-801D-68E3A3F95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t="2749" r="-1617" b="10348"/>
          <a:stretch/>
        </p:blipFill>
        <p:spPr bwMode="auto">
          <a:xfrm>
            <a:off x="6850890" y="4496586"/>
            <a:ext cx="1706299" cy="15856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26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ED3156-C40B-7640-A983-05A5CDA0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39"/>
          <a:stretch/>
        </p:blipFill>
        <p:spPr>
          <a:xfrm rot="5400000">
            <a:off x="3827313" y="-664880"/>
            <a:ext cx="5641675" cy="7597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6189C3-7475-5B41-8D00-C6B04EE2CA63}"/>
              </a:ext>
            </a:extLst>
          </p:cNvPr>
          <p:cNvSpPr>
            <a:spLocks noChangeAspect="1"/>
          </p:cNvSpPr>
          <p:nvPr/>
        </p:nvSpPr>
        <p:spPr>
          <a:xfrm>
            <a:off x="5672730" y="3918694"/>
            <a:ext cx="2277374" cy="983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2BBB3-5122-A94F-BDD0-8C268F573ABF}"/>
              </a:ext>
            </a:extLst>
          </p:cNvPr>
          <p:cNvSpPr>
            <a:spLocks noChangeAspect="1"/>
          </p:cNvSpPr>
          <p:nvPr/>
        </p:nvSpPr>
        <p:spPr>
          <a:xfrm>
            <a:off x="4888660" y="2572972"/>
            <a:ext cx="5465446" cy="179081"/>
          </a:xfrm>
          <a:prstGeom prst="rect">
            <a:avLst/>
          </a:prstGeom>
          <a:noFill/>
          <a:ln w="28575">
            <a:solidFill>
              <a:srgbClr val="00F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99541-B175-E94E-832C-0A9E660BA67F}"/>
              </a:ext>
            </a:extLst>
          </p:cNvPr>
          <p:cNvSpPr>
            <a:spLocks noChangeAspect="1"/>
          </p:cNvSpPr>
          <p:nvPr/>
        </p:nvSpPr>
        <p:spPr>
          <a:xfrm>
            <a:off x="4888660" y="1374176"/>
            <a:ext cx="5465445" cy="180880"/>
          </a:xfrm>
          <a:prstGeom prst="rect">
            <a:avLst/>
          </a:prstGeom>
          <a:noFill/>
          <a:ln w="28575">
            <a:solidFill>
              <a:srgbClr val="00F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D4FD56-F191-3543-9E2C-4590C0A9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07330"/>
              </p:ext>
            </p:extLst>
          </p:nvPr>
        </p:nvGraphicFramePr>
        <p:xfrm>
          <a:off x="10446721" y="1383917"/>
          <a:ext cx="793631" cy="31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631">
                  <a:extLst>
                    <a:ext uri="{9D8B030D-6E8A-4147-A177-3AD203B41FA5}">
                      <a16:colId xmlns:a16="http://schemas.microsoft.com/office/drawing/2014/main" val="38576974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PDL1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26170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0D737EB-0962-374C-8180-5224733FE194}"/>
              </a:ext>
            </a:extLst>
          </p:cNvPr>
          <p:cNvSpPr txBox="1"/>
          <p:nvPr/>
        </p:nvSpPr>
        <p:spPr>
          <a:xfrm>
            <a:off x="10463972" y="3775846"/>
            <a:ext cx="1995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B7 Genes</a:t>
            </a:r>
          </a:p>
          <a:p>
            <a:r>
              <a:rPr lang="en-IE" b="1" dirty="0"/>
              <a:t>With no or few Rodentia paralogues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1C49B6-D71F-6440-969C-4098D358B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09902"/>
              </p:ext>
            </p:extLst>
          </p:nvPr>
        </p:nvGraphicFramePr>
        <p:xfrm>
          <a:off x="10463973" y="2472235"/>
          <a:ext cx="793631" cy="31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631">
                  <a:extLst>
                    <a:ext uri="{9D8B030D-6E8A-4147-A177-3AD203B41FA5}">
                      <a16:colId xmlns:a16="http://schemas.microsoft.com/office/drawing/2014/main" val="38576974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PD1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261709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656D255-F6A9-D640-929C-F0606C49C03B}"/>
              </a:ext>
            </a:extLst>
          </p:cNvPr>
          <p:cNvSpPr>
            <a:spLocks noChangeAspect="1"/>
          </p:cNvSpPr>
          <p:nvPr/>
        </p:nvSpPr>
        <p:spPr>
          <a:xfrm>
            <a:off x="4888659" y="3385155"/>
            <a:ext cx="5465446" cy="179081"/>
          </a:xfrm>
          <a:prstGeom prst="rect">
            <a:avLst/>
          </a:prstGeom>
          <a:noFill/>
          <a:ln w="28575">
            <a:solidFill>
              <a:srgbClr val="00F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0490BE9-5FB3-C443-AF98-A5DF727F2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33528"/>
              </p:ext>
            </p:extLst>
          </p:nvPr>
        </p:nvGraphicFramePr>
        <p:xfrm>
          <a:off x="10463972" y="3287693"/>
          <a:ext cx="793631" cy="31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631">
                  <a:extLst>
                    <a:ext uri="{9D8B030D-6E8A-4147-A177-3AD203B41FA5}">
                      <a16:colId xmlns:a16="http://schemas.microsoft.com/office/drawing/2014/main" val="38576974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PDL2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26170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6CF0938-7C6B-704A-AF40-ED7269A259D8}"/>
              </a:ext>
            </a:extLst>
          </p:cNvPr>
          <p:cNvSpPr txBox="1"/>
          <p:nvPr/>
        </p:nvSpPr>
        <p:spPr>
          <a:xfrm>
            <a:off x="8950768" y="6316837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Primates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E60CC-872A-0040-A235-E9CF057116D4}"/>
              </a:ext>
            </a:extLst>
          </p:cNvPr>
          <p:cNvSpPr txBox="1"/>
          <p:nvPr/>
        </p:nvSpPr>
        <p:spPr>
          <a:xfrm>
            <a:off x="4446573" y="6001821"/>
            <a:ext cx="1352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Outgroup</a:t>
            </a:r>
          </a:p>
          <a:p>
            <a:r>
              <a:rPr lang="en-IE" dirty="0"/>
              <a:t>(Lizard/Fish/</a:t>
            </a:r>
          </a:p>
          <a:p>
            <a:r>
              <a:rPr lang="en-IE" dirty="0"/>
              <a:t>Platypus)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1A7F0-52A5-1A45-A2C7-5D3C91E213E0}"/>
              </a:ext>
            </a:extLst>
          </p:cNvPr>
          <p:cNvSpPr txBox="1"/>
          <p:nvPr/>
        </p:nvSpPr>
        <p:spPr>
          <a:xfrm>
            <a:off x="6648150" y="6218298"/>
            <a:ext cx="95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Rodents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E13FFC-1A01-034F-8625-9D8F4BAFFBE2}"/>
              </a:ext>
            </a:extLst>
          </p:cNvPr>
          <p:cNvCxnSpPr>
            <a:cxnSpLocks/>
          </p:cNvCxnSpPr>
          <p:nvPr/>
        </p:nvCxnSpPr>
        <p:spPr>
          <a:xfrm>
            <a:off x="1336431" y="4675163"/>
            <a:ext cx="151314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B792622-CAA0-0F4D-9EFD-98B7E7D8D3FF}"/>
              </a:ext>
            </a:extLst>
          </p:cNvPr>
          <p:cNvSpPr txBox="1"/>
          <p:nvPr/>
        </p:nvSpPr>
        <p:spPr>
          <a:xfrm>
            <a:off x="426720" y="812799"/>
            <a:ext cx="17816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/>
              <a:t>Why haven’t we heard about B7-H6  before?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F1D6B4-7AE7-3974-972C-F692BBE63045}"/>
              </a:ext>
            </a:extLst>
          </p:cNvPr>
          <p:cNvSpPr txBox="1"/>
          <p:nvPr/>
        </p:nvSpPr>
        <p:spPr>
          <a:xfrm>
            <a:off x="581891" y="631683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Unpublished</a:t>
            </a:r>
          </a:p>
        </p:txBody>
      </p:sp>
    </p:spTree>
    <p:extLst>
      <p:ext uri="{BB962C8B-B14F-4D97-AF65-F5344CB8AC3E}">
        <p14:creationId xmlns:p14="http://schemas.microsoft.com/office/powerpoint/2010/main" val="2051250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A4ED-560E-76F2-F301-30C24F97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Tissue resident immunity and GVHD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431C5-AE2D-935A-8176-5D2A8AD83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3559" cy="4351338"/>
          </a:xfrm>
        </p:spPr>
        <p:txBody>
          <a:bodyPr/>
          <a:lstStyle/>
          <a:p>
            <a:r>
              <a:rPr lang="en-US" dirty="0" err="1"/>
              <a:t>scRNAseq</a:t>
            </a:r>
            <a:r>
              <a:rPr lang="en-US" dirty="0"/>
              <a:t> and TCR seq</a:t>
            </a:r>
          </a:p>
          <a:p>
            <a:r>
              <a:rPr lang="en-US" dirty="0"/>
              <a:t>Pre/Post transplant</a:t>
            </a:r>
          </a:p>
          <a:p>
            <a:r>
              <a:rPr lang="en-US" dirty="0"/>
              <a:t>Blood, Tissue from Receipt and Donor</a:t>
            </a:r>
          </a:p>
        </p:txBody>
      </p:sp>
      <p:pic>
        <p:nvPicPr>
          <p:cNvPr id="5" name="Google Shape;60;p14">
            <a:extLst>
              <a:ext uri="{FF2B5EF4-FFF2-40B4-BE49-F238E27FC236}">
                <a16:creationId xmlns:a16="http://schemas.microsoft.com/office/drawing/2014/main" id="{82F2F496-44AC-24B9-77F6-18655374B6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6477" y="1690688"/>
            <a:ext cx="6492764" cy="15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9;p14">
            <a:extLst>
              <a:ext uri="{FF2B5EF4-FFF2-40B4-BE49-F238E27FC236}">
                <a16:creationId xmlns:a16="http://schemas.microsoft.com/office/drawing/2014/main" id="{379B9B02-F694-23BD-7F55-E5D0AE79B449}"/>
              </a:ext>
            </a:extLst>
          </p:cNvPr>
          <p:cNvSpPr txBox="1"/>
          <p:nvPr/>
        </p:nvSpPr>
        <p:spPr>
          <a:xfrm>
            <a:off x="4666477" y="1406638"/>
            <a:ext cx="173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Pre-transplant skin</a:t>
            </a:r>
            <a:endParaRPr sz="1200"/>
          </a:p>
        </p:txBody>
      </p:sp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64833503-F61F-2EC4-53A3-00BEF46776A1}"/>
              </a:ext>
            </a:extLst>
          </p:cNvPr>
          <p:cNvSpPr txBox="1"/>
          <p:nvPr/>
        </p:nvSpPr>
        <p:spPr>
          <a:xfrm>
            <a:off x="6284777" y="1406638"/>
            <a:ext cx="173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Pre-transplant blood</a:t>
            </a:r>
            <a:endParaRPr sz="1200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239C0203-7D95-3B71-D7A6-5D9D0370A9B8}"/>
              </a:ext>
            </a:extLst>
          </p:cNvPr>
          <p:cNvSpPr txBox="1"/>
          <p:nvPr/>
        </p:nvSpPr>
        <p:spPr>
          <a:xfrm>
            <a:off x="7955677" y="1406638"/>
            <a:ext cx="173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 Post-transplant skin</a:t>
            </a:r>
            <a:endParaRPr sz="1200"/>
          </a:p>
        </p:txBody>
      </p:sp>
      <p:sp>
        <p:nvSpPr>
          <p:cNvPr id="13" name="Google Shape;72;p14">
            <a:extLst>
              <a:ext uri="{FF2B5EF4-FFF2-40B4-BE49-F238E27FC236}">
                <a16:creationId xmlns:a16="http://schemas.microsoft.com/office/drawing/2014/main" id="{CF1CD9FB-55D1-D833-A361-F5C645653B1E}"/>
              </a:ext>
            </a:extLst>
          </p:cNvPr>
          <p:cNvSpPr txBox="1"/>
          <p:nvPr/>
        </p:nvSpPr>
        <p:spPr>
          <a:xfrm>
            <a:off x="9573977" y="1406638"/>
            <a:ext cx="215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4. Post-transplant blood</a:t>
            </a:r>
            <a:endParaRPr sz="1200"/>
          </a:p>
        </p:txBody>
      </p:sp>
      <p:pic>
        <p:nvPicPr>
          <p:cNvPr id="15" name="Google Shape;101;p16">
            <a:extLst>
              <a:ext uri="{FF2B5EF4-FFF2-40B4-BE49-F238E27FC236}">
                <a16:creationId xmlns:a16="http://schemas.microsoft.com/office/drawing/2014/main" id="{D5473451-082C-8E96-12AB-AE8401876B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56" y="3490138"/>
            <a:ext cx="3323221" cy="3106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692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7" y="1100667"/>
            <a:ext cx="5384800" cy="538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Tissue Specific of B7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2962" y="2233279"/>
            <a:ext cx="4616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 sensitivity/specificity to identify genes that differentiated different tissues. Most immune genes had high specificity for blood, spleen, small intestine, lung.</a:t>
            </a:r>
          </a:p>
          <a:p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5468" y="2912536"/>
            <a:ext cx="6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PDL2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73212" y="3074977"/>
            <a:ext cx="372963" cy="35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6526" y="4693710"/>
            <a:ext cx="65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PD1</a:t>
            </a:r>
          </a:p>
          <a:p>
            <a:r>
              <a:rPr lang="en-US" dirty="0"/>
              <a:t>PDL1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52045" y="4959350"/>
            <a:ext cx="492555" cy="142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16200000">
            <a:off x="2372560" y="6447071"/>
            <a:ext cx="397240" cy="112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FF2DF0-B9E2-EB4C-998B-362A73C58C2D}"/>
              </a:ext>
            </a:extLst>
          </p:cNvPr>
          <p:cNvCxnSpPr>
            <a:cxnSpLocks/>
          </p:cNvCxnSpPr>
          <p:nvPr/>
        </p:nvCxnSpPr>
        <p:spPr>
          <a:xfrm>
            <a:off x="795437" y="5582316"/>
            <a:ext cx="52715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ACF0E6-33B4-B042-9303-B41B3C61DB43}"/>
              </a:ext>
            </a:extLst>
          </p:cNvPr>
          <p:cNvSpPr txBox="1"/>
          <p:nvPr/>
        </p:nvSpPr>
        <p:spPr>
          <a:xfrm>
            <a:off x="37941" y="539765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B7H6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266A9-02D7-EF4D-9F24-4FA865F13FE5}"/>
              </a:ext>
            </a:extLst>
          </p:cNvPr>
          <p:cNvSpPr txBox="1"/>
          <p:nvPr/>
        </p:nvSpPr>
        <p:spPr>
          <a:xfrm>
            <a:off x="6868160" y="4693710"/>
            <a:ext cx="3576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Tissue specificity + evolution/GWAS can be used to deliver personalized 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C155DA-14FB-4D76-0AE4-2F4639426591}"/>
              </a:ext>
            </a:extLst>
          </p:cNvPr>
          <p:cNvSpPr txBox="1"/>
          <p:nvPr/>
        </p:nvSpPr>
        <p:spPr>
          <a:xfrm>
            <a:off x="10255827" y="630080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Unpublished</a:t>
            </a:r>
          </a:p>
        </p:txBody>
      </p:sp>
    </p:spTree>
    <p:extLst>
      <p:ext uri="{BB962C8B-B14F-4D97-AF65-F5344CB8AC3E}">
        <p14:creationId xmlns:p14="http://schemas.microsoft.com/office/powerpoint/2010/main" val="1372301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8EBC-FC38-6739-1C48-43EAE65A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7D422-837E-AFB4-5C1F-1C61631B9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Importance of computational oncology and our lab</a:t>
            </a:r>
          </a:p>
          <a:p>
            <a:endParaRPr lang="en-US" dirty="0"/>
          </a:p>
          <a:p>
            <a:r>
              <a:rPr lang="en-US" dirty="0"/>
              <a:t>Framework for sharing health data for research -eHealth -Hub for Cancer</a:t>
            </a:r>
          </a:p>
          <a:p>
            <a:endParaRPr lang="en-US" dirty="0"/>
          </a:p>
          <a:p>
            <a:r>
              <a:rPr lang="en-US" dirty="0"/>
              <a:t>Single Cell Genomics and Immuno-Oncology Research</a:t>
            </a:r>
          </a:p>
          <a:p>
            <a:pPr lvl="1"/>
            <a:r>
              <a:rPr lang="en-US" dirty="0"/>
              <a:t>CAR T-Cell in renal cancer.  Wang et al., Mol </a:t>
            </a:r>
            <a:r>
              <a:rPr lang="en-US" dirty="0" err="1"/>
              <a:t>Ther</a:t>
            </a:r>
            <a:r>
              <a:rPr lang="en-US" dirty="0"/>
              <a:t> </a:t>
            </a:r>
            <a:r>
              <a:rPr lang="en-US" dirty="0" err="1"/>
              <a:t>Oncolytics</a:t>
            </a:r>
            <a:r>
              <a:rPr lang="en-US" dirty="0"/>
              <a:t>  2021</a:t>
            </a:r>
          </a:p>
          <a:p>
            <a:pPr lvl="1"/>
            <a:r>
              <a:rPr lang="en-US" dirty="0"/>
              <a:t>Sensitivity to NK cell killing.  </a:t>
            </a:r>
            <a:r>
              <a:rPr lang="en-US" dirty="0" err="1">
                <a:solidFill>
                  <a:srgbClr val="222222"/>
                </a:solidFill>
                <a:latin typeface="Harding"/>
              </a:rPr>
              <a:t>Scheffer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 et al., </a:t>
            </a:r>
            <a:r>
              <a:rPr lang="en-US" dirty="0"/>
              <a:t>Nat Genet. 2021 </a:t>
            </a:r>
          </a:p>
          <a:p>
            <a:pPr lvl="1"/>
            <a:r>
              <a:rPr lang="en-US" dirty="0"/>
              <a:t>GVHD and tissue resident cells (unpublished)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42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10E2DF-D1B3-C44D-A99D-E8A9862E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84256" cy="903021"/>
          </a:xfrm>
          <a:gradFill flip="none" rotWithShape="1">
            <a:gsLst>
              <a:gs pos="0">
                <a:srgbClr val="009051"/>
              </a:gs>
              <a:gs pos="50000">
                <a:schemeClr val="accent6">
                  <a:lumMod val="50000"/>
                </a:schemeClr>
              </a:gs>
              <a:gs pos="100000">
                <a:srgbClr val="424242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728A2F-BDCA-0746-985C-2C117A331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05" y="1967619"/>
            <a:ext cx="4788434" cy="4351338"/>
          </a:xfrm>
        </p:spPr>
        <p:txBody>
          <a:bodyPr>
            <a:noAutofit/>
          </a:bodyPr>
          <a:lstStyle/>
          <a:p>
            <a:r>
              <a:rPr lang="en-IE" sz="1600" dirty="0"/>
              <a:t>Tools and methods to analyse single cell data</a:t>
            </a:r>
          </a:p>
          <a:p>
            <a:pPr lvl="1"/>
            <a:r>
              <a:rPr lang="en-IE" sz="1600" dirty="0"/>
              <a:t>Corral,                  Hsu &amp; Culhane, 2021</a:t>
            </a:r>
          </a:p>
          <a:p>
            <a:pPr lvl="1"/>
            <a:r>
              <a:rPr lang="en-IE" sz="1600" dirty="0"/>
              <a:t>Bioconductor    </a:t>
            </a:r>
            <a:r>
              <a:rPr lang="en-IE" sz="1600" dirty="0" err="1"/>
              <a:t>Eckenrode</a:t>
            </a:r>
            <a:r>
              <a:rPr lang="en-IE" sz="1600" dirty="0"/>
              <a:t> et al, 2021</a:t>
            </a:r>
          </a:p>
          <a:p>
            <a:pPr lvl="1"/>
            <a:r>
              <a:rPr lang="en-IE" sz="1600" dirty="0"/>
              <a:t>Hackathon         Le Cao et al., 2021</a:t>
            </a:r>
          </a:p>
          <a:p>
            <a:pPr lvl="1"/>
            <a:endParaRPr lang="en-IE" sz="1600" dirty="0"/>
          </a:p>
          <a:p>
            <a:r>
              <a:rPr lang="en-IE" sz="1600" dirty="0"/>
              <a:t>Real-world data (COVID-19 Study-a-thon)</a:t>
            </a:r>
          </a:p>
          <a:p>
            <a:pPr marL="457200" lvl="1" indent="0">
              <a:buNone/>
            </a:pPr>
            <a:r>
              <a:rPr lang="en-IE" sz="1600" dirty="0"/>
              <a:t>Roel et al. 2021, </a:t>
            </a:r>
          </a:p>
          <a:p>
            <a:pPr marL="457200" lvl="1" indent="0">
              <a:buNone/>
            </a:pPr>
            <a:r>
              <a:rPr lang="en-IE" sz="1600" dirty="0"/>
              <a:t>Lane et al, 2020,  </a:t>
            </a:r>
          </a:p>
          <a:p>
            <a:pPr marL="457200" lvl="1" indent="0">
              <a:buNone/>
            </a:pPr>
            <a:r>
              <a:rPr lang="en-IE" sz="1600" dirty="0"/>
              <a:t>Burns et al. 2020</a:t>
            </a:r>
          </a:p>
          <a:p>
            <a:pPr marL="457200" lvl="1" indent="0">
              <a:buNone/>
            </a:pPr>
            <a:endParaRPr lang="en-IE" sz="1600" dirty="0"/>
          </a:p>
          <a:p>
            <a:r>
              <a:rPr lang="en-IE" sz="1600" dirty="0"/>
              <a:t>TME immune, stroma cells in cancer</a:t>
            </a:r>
          </a:p>
          <a:p>
            <a:pPr marL="457200" lvl="1" indent="0">
              <a:buNone/>
            </a:pPr>
            <a:r>
              <a:rPr lang="en-IE" sz="1600" dirty="0"/>
              <a:t>Wang et al., 2021, </a:t>
            </a:r>
          </a:p>
          <a:p>
            <a:pPr marL="457200" lvl="1" indent="0">
              <a:buNone/>
            </a:pPr>
            <a:r>
              <a:rPr lang="en-IE" sz="1600" dirty="0" err="1"/>
              <a:t>Dhimolea</a:t>
            </a:r>
            <a:r>
              <a:rPr lang="en-IE" sz="1600" dirty="0"/>
              <a:t> et al., 2021, </a:t>
            </a:r>
          </a:p>
          <a:p>
            <a:pPr marL="457200" lvl="1" indent="0">
              <a:buNone/>
            </a:pPr>
            <a:r>
              <a:rPr lang="en-IE" sz="1600" dirty="0"/>
              <a:t>Sheffer et al., 2021	</a:t>
            </a:r>
          </a:p>
          <a:p>
            <a:endParaRPr lang="en-IE" sz="1600" dirty="0"/>
          </a:p>
          <a:p>
            <a:endParaRPr lang="en-IE" sz="1600" dirty="0"/>
          </a:p>
        </p:txBody>
      </p:sp>
      <p:pic>
        <p:nvPicPr>
          <p:cNvPr id="8196" name="Picture 4" descr="Grant Opportunity! 2019 DoD CDMRP PRMRP Announcement - Hydrocephalus  Association Network for Discovery Science">
            <a:extLst>
              <a:ext uri="{FF2B5EF4-FFF2-40B4-BE49-F238E27FC236}">
                <a16:creationId xmlns:a16="http://schemas.microsoft.com/office/drawing/2014/main" id="{7399E485-7680-5E41-832F-79A96723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94" y="5039953"/>
            <a:ext cx="2021035" cy="90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old Spring Harbor Laboratory to boost sharing of global scientific  research in collaboration with the Chan Zuckerberg Initiative - Cold Spring  Harbor Laboratory">
            <a:extLst>
              <a:ext uri="{FF2B5EF4-FFF2-40B4-BE49-F238E27FC236}">
                <a16:creationId xmlns:a16="http://schemas.microsoft.com/office/drawing/2014/main" id="{891EE247-D229-EB4A-8B8B-DC81D3AC3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731" y="3952942"/>
            <a:ext cx="2043825" cy="12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tand Up To Cancer - Home">
            <a:extLst>
              <a:ext uri="{FF2B5EF4-FFF2-40B4-BE49-F238E27FC236}">
                <a16:creationId xmlns:a16="http://schemas.microsoft.com/office/drawing/2014/main" id="{C75BA4E4-CF24-1243-8C60-61705A4B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972" y="5068548"/>
            <a:ext cx="1326737" cy="5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Bioconductor - biomaRt">
            <a:extLst>
              <a:ext uri="{FF2B5EF4-FFF2-40B4-BE49-F238E27FC236}">
                <a16:creationId xmlns:a16="http://schemas.microsoft.com/office/drawing/2014/main" id="{CE8452AC-7674-1C40-9B66-21317E79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58" y="3952941"/>
            <a:ext cx="2608549" cy="7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uman Cell Atlas - Startside | Facebook">
            <a:extLst>
              <a:ext uri="{FF2B5EF4-FFF2-40B4-BE49-F238E27FC236}">
                <a16:creationId xmlns:a16="http://schemas.microsoft.com/office/drawing/2014/main" id="{FAF20B70-7875-2146-ABA9-7EDC1BBD9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077" y="4738273"/>
            <a:ext cx="1843984" cy="14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OHDSI – Observational Health Data Sciences and Informatics">
            <a:extLst>
              <a:ext uri="{FF2B5EF4-FFF2-40B4-BE49-F238E27FC236}">
                <a16:creationId xmlns:a16="http://schemas.microsoft.com/office/drawing/2014/main" id="{0A3879C4-1E26-F541-AD49-448B7AE9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39" y="6073795"/>
            <a:ext cx="2498838" cy="63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National Human Genome Research Institute - Wikipedia">
            <a:extLst>
              <a:ext uri="{FF2B5EF4-FFF2-40B4-BE49-F238E27FC236}">
                <a16:creationId xmlns:a16="http://schemas.microsoft.com/office/drawing/2014/main" id="{6DCFC967-1874-2E44-8DC6-5C71AE41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450" y="5603330"/>
            <a:ext cx="1337772" cy="12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witter Logo, history, meaning, symbol, PNG">
            <a:extLst>
              <a:ext uri="{FF2B5EF4-FFF2-40B4-BE49-F238E27FC236}">
                <a16:creationId xmlns:a16="http://schemas.microsoft.com/office/drawing/2014/main" id="{8742F4C4-93F4-8E4D-8651-B3E902A8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263" y="387493"/>
            <a:ext cx="1139493" cy="6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871FCC-0150-624A-A34B-6EA8B13AC3B4}"/>
              </a:ext>
            </a:extLst>
          </p:cNvPr>
          <p:cNvSpPr txBox="1"/>
          <p:nvPr/>
        </p:nvSpPr>
        <p:spPr>
          <a:xfrm>
            <a:off x="7758171" y="701382"/>
            <a:ext cx="2301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@</a:t>
            </a:r>
            <a:r>
              <a:rPr lang="en-IE" dirty="0" err="1"/>
              <a:t>AedinCulhane</a:t>
            </a:r>
            <a:r>
              <a:rPr lang="en-IE" dirty="0"/>
              <a:t>   </a:t>
            </a:r>
          </a:p>
          <a:p>
            <a:endParaRPr lang="en-IE" dirty="0"/>
          </a:p>
          <a:p>
            <a:r>
              <a:rPr lang="en-IE" dirty="0" err="1"/>
              <a:t>Aedin.Culhane@ul.ie</a:t>
            </a:r>
            <a:endParaRPr lang="en-IE" dirty="0"/>
          </a:p>
        </p:txBody>
      </p:sp>
      <p:pic>
        <p:nvPicPr>
          <p:cNvPr id="8222" name="Picture 30" descr="Email PNG Download, Email Logo, Icon, Email Symbol, @ PNG - Free Transparent  PNG Logos">
            <a:extLst>
              <a:ext uri="{FF2B5EF4-FFF2-40B4-BE49-F238E27FC236}">
                <a16:creationId xmlns:a16="http://schemas.microsoft.com/office/drawing/2014/main" id="{0C1CEDA2-319F-8544-8DCB-4160E07E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162" y="1098422"/>
            <a:ext cx="904176" cy="6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D04840-49A1-0C49-B2D1-79D87DC86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3399" y="1860811"/>
            <a:ext cx="1057681" cy="1057681"/>
          </a:xfrm>
          <a:prstGeom prst="rect">
            <a:avLst/>
          </a:prstGeom>
        </p:spPr>
      </p:pic>
      <p:pic>
        <p:nvPicPr>
          <p:cNvPr id="18" name="Picture 6" descr="Clinical Trial Matching at the Dana-Farber Cancer Institute | by Ethan  Siegel | MatchMiner | Medium">
            <a:extLst>
              <a:ext uri="{FF2B5EF4-FFF2-40B4-BE49-F238E27FC236}">
                <a16:creationId xmlns:a16="http://schemas.microsoft.com/office/drawing/2014/main" id="{E780CDE5-7DA6-964E-93B7-33C05C096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064" y="-7995"/>
            <a:ext cx="1981936" cy="201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929A654D-8253-E540-8E59-6F7D8F728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64" y="3323214"/>
            <a:ext cx="4803340" cy="58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3D5B9731-896D-6541-8C4D-CF520142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43" y="3337918"/>
            <a:ext cx="3570257" cy="64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571458F-A551-DC4B-9F29-D4F410549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466" y="5912557"/>
            <a:ext cx="1054100" cy="81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30EE432-9175-6040-80D5-47CB1F4AF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30" y="2053590"/>
            <a:ext cx="4788435" cy="116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CBIOS &amp; MAQC 2021 JOINT CONFERENCE">
            <a:extLst>
              <a:ext uri="{FF2B5EF4-FFF2-40B4-BE49-F238E27FC236}">
                <a16:creationId xmlns:a16="http://schemas.microsoft.com/office/drawing/2014/main" id="{07F7F520-C6B6-134E-AC2E-ECB16C6A7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130" y="4070070"/>
            <a:ext cx="1613540" cy="92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obs Sheets – South Kerry Development Partnership CLG">
            <a:extLst>
              <a:ext uri="{FF2B5EF4-FFF2-40B4-BE49-F238E27FC236}">
                <a16:creationId xmlns:a16="http://schemas.microsoft.com/office/drawing/2014/main" id="{083D5B1B-4726-0440-97D2-94720E2B8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2" y="183519"/>
            <a:ext cx="2513785" cy="167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74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6D80-B7E7-D774-3EC8-E5A0A13F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Oncology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7F56-42EA-F27C-7CB3-15ABD3A26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07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Transcriptomics</a:t>
            </a:r>
          </a:p>
          <a:p>
            <a:r>
              <a:rPr lang="en-US" dirty="0"/>
              <a:t>Germline and somatic DNA changes</a:t>
            </a:r>
          </a:p>
          <a:p>
            <a:r>
              <a:rPr lang="en-US" dirty="0"/>
              <a:t>Epigenetics</a:t>
            </a:r>
          </a:p>
          <a:p>
            <a:r>
              <a:rPr lang="en-US" dirty="0"/>
              <a:t>Microbiome</a:t>
            </a:r>
          </a:p>
          <a:p>
            <a:r>
              <a:rPr lang="en-US" dirty="0"/>
              <a:t>Metabolomics</a:t>
            </a:r>
          </a:p>
          <a:p>
            <a:r>
              <a:rPr lang="en-US" dirty="0"/>
              <a:t>Integration with EHR</a:t>
            </a:r>
          </a:p>
          <a:p>
            <a:r>
              <a:rPr lang="en-US" dirty="0"/>
              <a:t>Longitudinal, case/control, preclinical or phase I trial</a:t>
            </a:r>
          </a:p>
          <a:p>
            <a:r>
              <a:rPr lang="en-US" dirty="0"/>
              <a:t>Multi’ omics integration</a:t>
            </a:r>
          </a:p>
          <a:p>
            <a:endParaRPr lang="en-US" dirty="0"/>
          </a:p>
        </p:txBody>
      </p:sp>
      <p:pic>
        <p:nvPicPr>
          <p:cNvPr id="1026" name="Picture 2" descr="Multi-omics integration representing the use of bioinformatics to... |  Download Scientific Diagram">
            <a:hlinkClick r:id="rId2"/>
            <a:extLst>
              <a:ext uri="{FF2B5EF4-FFF2-40B4-BE49-F238E27FC236}">
                <a16:creationId xmlns:a16="http://schemas.microsoft.com/office/drawing/2014/main" id="{10C20ABF-9097-9DF7-7187-1276D078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791" y="1949450"/>
            <a:ext cx="6253411" cy="35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52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Limerick, IE Vacation Rentals: house rentals &amp; more | Vrbo">
            <a:extLst>
              <a:ext uri="{FF2B5EF4-FFF2-40B4-BE49-F238E27FC236}">
                <a16:creationId xmlns:a16="http://schemas.microsoft.com/office/drawing/2014/main" id="{2986E48A-1517-B942-8CC1-5FBFFC228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771" y="3641434"/>
            <a:ext cx="5763991" cy="3242244"/>
          </a:xfrm>
          <a:prstGeom prst="snip2DiagRect">
            <a:avLst>
              <a:gd name="adj1" fmla="val 12721"/>
              <a:gd name="adj2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versity of Limerick • Fachbereich Rechtswissenschaft">
            <a:extLst>
              <a:ext uri="{FF2B5EF4-FFF2-40B4-BE49-F238E27FC236}">
                <a16:creationId xmlns:a16="http://schemas.microsoft.com/office/drawing/2014/main" id="{E388BA77-6764-6F4D-8AC2-F149C7CF1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09" y="248968"/>
            <a:ext cx="5428062" cy="3598715"/>
          </a:xfrm>
          <a:prstGeom prst="snip2DiagRect">
            <a:avLst>
              <a:gd name="adj1" fmla="val 12136"/>
              <a:gd name="adj2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A0AC20E-F03B-D848-8C6E-D88C2E64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2" y="248968"/>
            <a:ext cx="5179699" cy="1257830"/>
          </a:xfrm>
          <a:prstGeom prst="rect">
            <a:avLst/>
          </a:prstGeom>
          <a:solidFill>
            <a:srgbClr val="F0F3F1">
              <a:alpha val="43922"/>
            </a:srgbClr>
          </a:solidFill>
        </p:spPr>
      </p:pic>
      <p:pic>
        <p:nvPicPr>
          <p:cNvPr id="3082" name="Picture 10" descr="Map – Limerick – Roots Ireland">
            <a:extLst>
              <a:ext uri="{FF2B5EF4-FFF2-40B4-BE49-F238E27FC236}">
                <a16:creationId xmlns:a16="http://schemas.microsoft.com/office/drawing/2014/main" id="{8811CE9D-52D1-D14E-BBEB-C1C068E05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265" y="901651"/>
            <a:ext cx="2301587" cy="29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HRI logo">
            <a:extLst>
              <a:ext uri="{FF2B5EF4-FFF2-40B4-BE49-F238E27FC236}">
                <a16:creationId xmlns:a16="http://schemas.microsoft.com/office/drawing/2014/main" id="{5FC4C2C4-4B06-9E4A-A61A-70B052D1E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11"/>
          <a:stretch/>
        </p:blipFill>
        <p:spPr bwMode="auto">
          <a:xfrm>
            <a:off x="477725" y="5417093"/>
            <a:ext cx="1415299" cy="51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ernal institute UL">
            <a:extLst>
              <a:ext uri="{FF2B5EF4-FFF2-40B4-BE49-F238E27FC236}">
                <a16:creationId xmlns:a16="http://schemas.microsoft.com/office/drawing/2014/main" id="{F44E39EB-8DA3-0745-9C28-754D24F2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39" y="5224438"/>
            <a:ext cx="1837743" cy="77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F7EC08E-E1DC-7147-AA68-83C6B1A78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9" y="6018190"/>
            <a:ext cx="1085809" cy="792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8CBF5F13-FA33-654A-AD58-342976740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6" b="32785"/>
          <a:stretch/>
        </p:blipFill>
        <p:spPr bwMode="auto">
          <a:xfrm>
            <a:off x="2336806" y="6175322"/>
            <a:ext cx="1440407" cy="55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4" descr="SFI Centre for Research Training in Foundations of Data Science | LinkedIn">
            <a:extLst>
              <a:ext uri="{FF2B5EF4-FFF2-40B4-BE49-F238E27FC236}">
                <a16:creationId xmlns:a16="http://schemas.microsoft.com/office/drawing/2014/main" id="{22160770-115A-C34A-A409-14E95D70A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56" y="3847683"/>
            <a:ext cx="3697027" cy="61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ome">
            <a:extLst>
              <a:ext uri="{FF2B5EF4-FFF2-40B4-BE49-F238E27FC236}">
                <a16:creationId xmlns:a16="http://schemas.microsoft.com/office/drawing/2014/main" id="{120F24C1-2FD1-2F45-A630-66D74AFC6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31" y="4585288"/>
            <a:ext cx="3617963" cy="53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4B080C-6585-F54B-A2CD-9FC9E45E5667}"/>
              </a:ext>
            </a:extLst>
          </p:cNvPr>
          <p:cNvSpPr/>
          <p:nvPr/>
        </p:nvSpPr>
        <p:spPr>
          <a:xfrm>
            <a:off x="438829" y="1806557"/>
            <a:ext cx="40470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" marR="3429" algn="just">
              <a:spcBef>
                <a:spcPts val="68"/>
              </a:spcBef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Drawing on the collective expertise and resources of partners who have seen recent research investments totalling more than €300 million to develop digital personalised medicine to transform Cancer Care. </a:t>
            </a:r>
            <a:endParaRPr lang="en-GB" dirty="0">
              <a:solidFill>
                <a:schemeClr val="accent6">
                  <a:lumMod val="50000"/>
                </a:schemeClr>
              </a:solidFill>
              <a:latin typeface="Inter"/>
              <a:cs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541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0305C79-DCCF-A441-9082-D032A199EE0A}"/>
              </a:ext>
            </a:extLst>
          </p:cNvPr>
          <p:cNvGraphicFramePr/>
          <p:nvPr/>
        </p:nvGraphicFramePr>
        <p:xfrm>
          <a:off x="1187047" y="2346960"/>
          <a:ext cx="4279632" cy="4173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2F0B34-DBE0-0A45-B7A1-7B5A3B90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75" y="439877"/>
            <a:ext cx="10380573" cy="1432273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002060"/>
                </a:solidFill>
              </a:rPr>
              <a:t>Phase 0/1 clinical trial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78566-6134-1B4B-B68D-9D2D6EDD805A}"/>
              </a:ext>
            </a:extLst>
          </p:cNvPr>
          <p:cNvSpPr txBox="1"/>
          <p:nvPr/>
        </p:nvSpPr>
        <p:spPr>
          <a:xfrm>
            <a:off x="557726" y="2829612"/>
            <a:ext cx="2533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Pre NGS</a:t>
            </a:r>
          </a:p>
        </p:txBody>
      </p:sp>
      <p:pic>
        <p:nvPicPr>
          <p:cNvPr id="4098" name="Picture 2" descr="A mission‐oriented approach to cancer in Europe: a joint mission/vision  2030 - Celis - 2017 - Molecular Oncology - Wiley Online Library">
            <a:extLst>
              <a:ext uri="{FF2B5EF4-FFF2-40B4-BE49-F238E27FC236}">
                <a16:creationId xmlns:a16="http://schemas.microsoft.com/office/drawing/2014/main" id="{9D70D0AB-F141-834C-947D-0C314C90C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6960"/>
            <a:ext cx="57007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3A61C7-06CE-CC48-9767-BEF1C9C7137A}"/>
              </a:ext>
            </a:extLst>
          </p:cNvPr>
          <p:cNvSpPr/>
          <p:nvPr/>
        </p:nvSpPr>
        <p:spPr>
          <a:xfrm>
            <a:off x="5770100" y="5831665"/>
            <a:ext cx="57734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/>
            </a:br>
            <a:r>
              <a:rPr lang="en-US" sz="1400" dirty="0" err="1">
                <a:solidFill>
                  <a:srgbClr val="1C1D1E"/>
                </a:solidFill>
                <a:latin typeface="Open Sans" panose="020B0606030504020204" pitchFamily="34" charset="0"/>
              </a:rPr>
              <a:t>Celis</a:t>
            </a:r>
            <a:r>
              <a:rPr lang="en-US" sz="1400" dirty="0">
                <a:solidFill>
                  <a:srgbClr val="1C1D1E"/>
                </a:solidFill>
                <a:latin typeface="Open Sans" panose="020B0606030504020204" pitchFamily="34" charset="0"/>
              </a:rPr>
              <a:t>, J.E. and </a:t>
            </a:r>
            <a:r>
              <a:rPr lang="en-US" sz="1400" dirty="0" err="1">
                <a:solidFill>
                  <a:srgbClr val="1C1D1E"/>
                </a:solidFill>
                <a:latin typeface="Open Sans" panose="020B0606030504020204" pitchFamily="34" charset="0"/>
              </a:rPr>
              <a:t>Pavalkis</a:t>
            </a:r>
            <a:r>
              <a:rPr lang="en-US" sz="1400" dirty="0">
                <a:solidFill>
                  <a:srgbClr val="1C1D1E"/>
                </a:solidFill>
                <a:latin typeface="Open Sans" panose="020B0606030504020204" pitchFamily="34" charset="0"/>
              </a:rPr>
              <a:t>, D. (2017), A mission-oriented approach to cancer in Europe: a joint mission/vision 2030. Mol Oncol, 11: 1661-1672. </a:t>
            </a:r>
            <a:r>
              <a:rPr lang="en-US" sz="1400" dirty="0">
                <a:solidFill>
                  <a:srgbClr val="404040"/>
                </a:solidFill>
                <a:latin typeface="Open Sans" panose="020B0606030504020204" pitchFamily="34" charset="0"/>
                <a:hlinkClick r:id="rId8"/>
              </a:rPr>
              <a:t>https://doi.org/10.1002/1878-0261.12143</a:t>
            </a: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303092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F99E197-1571-4140-AB2C-8A91D1E2CC21}"/>
              </a:ext>
            </a:extLst>
          </p:cNvPr>
          <p:cNvGraphicFramePr/>
          <p:nvPr/>
        </p:nvGraphicFramePr>
        <p:xfrm>
          <a:off x="290449" y="1742639"/>
          <a:ext cx="5351332" cy="3448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8A32129-8D13-4846-A603-8AF08869E891}"/>
              </a:ext>
            </a:extLst>
          </p:cNvPr>
          <p:cNvGraphicFramePr/>
          <p:nvPr/>
        </p:nvGraphicFramePr>
        <p:xfrm>
          <a:off x="701458" y="3077786"/>
          <a:ext cx="6450903" cy="3448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2F0B34-DBE0-0A45-B7A1-7B5A3B90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94" y="271511"/>
            <a:ext cx="10380573" cy="1432273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chemeClr val="accent5">
                    <a:lumMod val="50000"/>
                  </a:schemeClr>
                </a:solidFill>
              </a:rPr>
              <a:t>Data Rich in Clinical Oncology Research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D2C973F-C452-8F42-BC13-6906D51E23A5}"/>
              </a:ext>
            </a:extLst>
          </p:cNvPr>
          <p:cNvGraphicFramePr/>
          <p:nvPr/>
        </p:nvGraphicFramePr>
        <p:xfrm>
          <a:off x="7277621" y="1891069"/>
          <a:ext cx="5174712" cy="4635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0305C79-DCCF-A441-9082-D032A199EE0A}"/>
              </a:ext>
            </a:extLst>
          </p:cNvPr>
          <p:cNvGraphicFramePr/>
          <p:nvPr/>
        </p:nvGraphicFramePr>
        <p:xfrm>
          <a:off x="3244240" y="3922570"/>
          <a:ext cx="4033381" cy="3630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227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419133" y="641749"/>
            <a:ext cx="105156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Recruitment to Clinical Trials in Ireland</a:t>
            </a:r>
            <a:endParaRPr dirty="0"/>
          </a:p>
        </p:txBody>
      </p:sp>
      <p:sp>
        <p:nvSpPr>
          <p:cNvPr id="276" name="Google Shape;276;p36"/>
          <p:cNvSpPr txBox="1"/>
          <p:nvPr/>
        </p:nvSpPr>
        <p:spPr>
          <a:xfrm>
            <a:off x="6805667" y="6227267"/>
            <a:ext cx="4000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https://clinicaltrials.gov/</a:t>
            </a:r>
            <a:endParaRPr sz="240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167" y="1"/>
            <a:ext cx="4689832" cy="5122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419133" y="2056168"/>
            <a:ext cx="7296000" cy="3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i="1" dirty="0">
                <a:solidFill>
                  <a:srgbClr val="62626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Patients have been shown to have significantly better outcomes by taking part in clinical trials.</a:t>
            </a:r>
            <a:endParaRPr i="1" dirty="0">
              <a:solidFill>
                <a:srgbClr val="62626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115000"/>
              </a:lnSpc>
              <a:spcBef>
                <a:spcPts val="1467"/>
              </a:spcBef>
            </a:pPr>
            <a:r>
              <a:rPr lang="en" i="1" dirty="0">
                <a:solidFill>
                  <a:srgbClr val="62626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Clinical trials enhance the value proposition for innovation and help us to attract global investments</a:t>
            </a:r>
            <a:endParaRPr i="1" dirty="0">
              <a:solidFill>
                <a:srgbClr val="07376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115000"/>
              </a:lnSpc>
              <a:spcBef>
                <a:spcPts val="1467"/>
              </a:spcBef>
            </a:pPr>
            <a:r>
              <a:rPr lang="en" sz="1733" b="1" u="sng" dirty="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But</a:t>
            </a:r>
            <a:r>
              <a:rPr lang="en" sz="1733" dirty="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2/3 Irish patients not offered CCT (Kearns et al., 2020). Lack access to structured routine care </a:t>
            </a:r>
            <a:r>
              <a:rPr lang="en" sz="1733" b="1" dirty="0" err="1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clinicogenomic</a:t>
            </a:r>
            <a:r>
              <a:rPr lang="en" sz="1733" b="1" dirty="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733" dirty="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data that can predict trial outcomes (</a:t>
            </a:r>
            <a:r>
              <a:rPr lang="en" sz="1733" dirty="0" err="1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Singal</a:t>
            </a:r>
            <a:r>
              <a:rPr lang="en" sz="1733" dirty="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et al., 2019) </a:t>
            </a:r>
          </a:p>
          <a:p>
            <a:pPr>
              <a:lnSpc>
                <a:spcPct val="115000"/>
              </a:lnSpc>
              <a:spcBef>
                <a:spcPts val="1467"/>
              </a:spcBef>
            </a:pPr>
            <a:endParaRPr lang="en" sz="1733" i="1" dirty="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115000"/>
              </a:lnSpc>
              <a:spcBef>
                <a:spcPts val="1467"/>
              </a:spcBef>
            </a:pPr>
            <a:r>
              <a:rPr lang="en" sz="1733" i="1" dirty="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Lack of digital health data impediment to CCT</a:t>
            </a:r>
            <a:endParaRPr sz="1733" i="1" dirty="0">
              <a:solidFill>
                <a:srgbClr val="07376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115000"/>
              </a:lnSpc>
              <a:spcBef>
                <a:spcPts val="1467"/>
              </a:spcBef>
            </a:pPr>
            <a:endParaRPr i="1" dirty="0">
              <a:solidFill>
                <a:srgbClr val="62626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115000"/>
              </a:lnSpc>
              <a:spcBef>
                <a:spcPts val="1467"/>
              </a:spcBef>
            </a:pPr>
            <a:endParaRPr i="1" dirty="0">
              <a:solidFill>
                <a:srgbClr val="62626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115000"/>
              </a:lnSpc>
              <a:spcBef>
                <a:spcPts val="1467"/>
              </a:spcBef>
            </a:pPr>
            <a:endParaRPr sz="2400" i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1564528" y="5700167"/>
            <a:ext cx="313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733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www.ipha.ie</a:t>
            </a:r>
            <a:r>
              <a:rPr lang="en" sz="1467" dirty="0">
                <a:latin typeface="Verdana"/>
                <a:ea typeface="Verdana"/>
                <a:cs typeface="Verdana"/>
                <a:sym typeface="Verdana"/>
              </a:rPr>
              <a:t>, Nov 11, 2020</a:t>
            </a:r>
            <a:endParaRPr sz="1467" dirty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83283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20958</TotalTime>
  <Words>1744</Words>
  <Application>Microsoft Macintosh PowerPoint</Application>
  <PresentationFormat>Widescreen</PresentationFormat>
  <Paragraphs>369</Paragraphs>
  <Slides>44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2" baseType="lpstr">
      <vt:lpstr>Adobe Garamond Pro</vt:lpstr>
      <vt:lpstr>American Typewriter</vt:lpstr>
      <vt:lpstr>Arial</vt:lpstr>
      <vt:lpstr>Arial</vt:lpstr>
      <vt:lpstr>Calibri</vt:lpstr>
      <vt:lpstr>Calibri Light</vt:lpstr>
      <vt:lpstr>Georgia</vt:lpstr>
      <vt:lpstr>GillSansRegular</vt:lpstr>
      <vt:lpstr>Gotham HTF</vt:lpstr>
      <vt:lpstr>Harding</vt:lpstr>
      <vt:lpstr>Helvetica Neue</vt:lpstr>
      <vt:lpstr>inherit</vt:lpstr>
      <vt:lpstr>Inter</vt:lpstr>
      <vt:lpstr>Open Sans</vt:lpstr>
      <vt:lpstr>Times New Roman</vt:lpstr>
      <vt:lpstr>Urdu Typesetting</vt:lpstr>
      <vt:lpstr>Verdana</vt:lpstr>
      <vt:lpstr>Office Theme</vt:lpstr>
      <vt:lpstr>Data Driven Precision Oncology  </vt:lpstr>
      <vt:lpstr>Overview of talk</vt:lpstr>
      <vt:lpstr>Understanding cancer integrates data</vt:lpstr>
      <vt:lpstr>Complexity of cancer : molecular basis of multicellular disease</vt:lpstr>
      <vt:lpstr>Computational Oncology</vt:lpstr>
      <vt:lpstr>PowerPoint Presentation</vt:lpstr>
      <vt:lpstr>Phase 0/1 clinical trial pipeline</vt:lpstr>
      <vt:lpstr>Data Rich in Clinical Oncology Research</vt:lpstr>
      <vt:lpstr>Recruitment to Clinical Trials in Ireland</vt:lpstr>
      <vt:lpstr>Skills for Interoperable, Real-time, Real-World Data</vt:lpstr>
      <vt:lpstr>PowerPoint Presentation</vt:lpstr>
      <vt:lpstr>Interoperability, Standards</vt:lpstr>
      <vt:lpstr>Digital Data in Cancer EHR</vt:lpstr>
      <vt:lpstr>Cancer Digital Health </vt:lpstr>
      <vt:lpstr>What's so important about standards</vt:lpstr>
      <vt:lpstr>What's so important about standards</vt:lpstr>
      <vt:lpstr>Real-time, Real-World Data</vt:lpstr>
      <vt:lpstr>Clinically actionable genes in EHR</vt:lpstr>
      <vt:lpstr>Our RWD research impact during COVID-19</vt:lpstr>
      <vt:lpstr>Hydroxychloroquine and COVID-19</vt:lpstr>
      <vt:lpstr>PowerPoint Presentation</vt:lpstr>
      <vt:lpstr>Data Driven Clinical Oncology Research</vt:lpstr>
      <vt:lpstr>PowerPoint Presentation</vt:lpstr>
      <vt:lpstr>Complexity of cancer : molecular basis of multicellular disease</vt:lpstr>
      <vt:lpstr>Tremendous Technology Advances in &lt;5 years</vt:lpstr>
      <vt:lpstr>PowerPoint Presentation</vt:lpstr>
      <vt:lpstr>PowerPoint Presentation</vt:lpstr>
      <vt:lpstr>PowerPoint Presentation</vt:lpstr>
      <vt:lpstr>PowerPoint Presentation</vt:lpstr>
      <vt:lpstr>Culhane lab- Multi Modal, Multivariate analysis Matrix Factorization </vt:lpstr>
      <vt:lpstr>Overview of talk</vt:lpstr>
      <vt:lpstr>Next generation CAR T-Cells therapies </vt:lpstr>
      <vt:lpstr>PowerPoint Presentation</vt:lpstr>
      <vt:lpstr>scRNAseq comparing 2nd, 3rd Generation CAR T-Cells therapies in ccRCC</vt:lpstr>
      <vt:lpstr>2. Towards NK cell therapy</vt:lpstr>
      <vt:lpstr>NK Cell Killing</vt:lpstr>
      <vt:lpstr>B7H6 is essential for NK cell killing</vt:lpstr>
      <vt:lpstr>Tumor Immune Environment –NK cells</vt:lpstr>
      <vt:lpstr>PowerPoint Presentation</vt:lpstr>
      <vt:lpstr>PowerPoint Presentation</vt:lpstr>
      <vt:lpstr>3. Tissue resident immunity and GVHD</vt:lpstr>
      <vt:lpstr>Tissue Specific of B7 genes</vt:lpstr>
      <vt:lpstr>Summary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Aedin.Culhane</dc:creator>
  <cp:lastModifiedBy>Aedin.Culhane</cp:lastModifiedBy>
  <cp:revision>39</cp:revision>
  <dcterms:created xsi:type="dcterms:W3CDTF">2022-02-03T09:33:55Z</dcterms:created>
  <dcterms:modified xsi:type="dcterms:W3CDTF">2022-09-09T12:05:55Z</dcterms:modified>
</cp:coreProperties>
</file>